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Old Standard TT" panose="020B0604020202020204" charset="0"/>
      <p:regular r:id="rId24"/>
      <p:bold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949790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74771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1591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3761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023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73909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3106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61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3606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540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56126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069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95925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3538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9282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182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970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3173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870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6275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714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7893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599"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599" cy="787499"/>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599" cy="2106299"/>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599"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599"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899"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899"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399"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199"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599"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599" cy="1522800"/>
          </a:xfrm>
          <a:prstGeom prst="rect">
            <a:avLst/>
          </a:prstGeom>
        </p:spPr>
        <p:txBody>
          <a:bodyPr lIns="91425" tIns="91425" rIns="91425" bIns="91425" anchor="b" anchorCtr="0">
            <a:noAutofit/>
          </a:bodyPr>
          <a:lstStyle/>
          <a:p>
            <a:pPr lvl="0" algn="ctr">
              <a:spcBef>
                <a:spcPts val="0"/>
              </a:spcBef>
              <a:buNone/>
            </a:pPr>
            <a:r>
              <a:rPr lang="en"/>
              <a:t>Planting Science - Independent Lab</a:t>
            </a:r>
          </a:p>
        </p:txBody>
      </p:sp>
      <p:sp>
        <p:nvSpPr>
          <p:cNvPr id="60" name="Shape 60"/>
          <p:cNvSpPr txBox="1">
            <a:spLocks noGrp="1"/>
          </p:cNvSpPr>
          <p:nvPr>
            <p:ph type="subTitle" idx="1"/>
          </p:nvPr>
        </p:nvSpPr>
        <p:spPr>
          <a:xfrm>
            <a:off x="512700" y="3840639"/>
            <a:ext cx="8118599" cy="787499"/>
          </a:xfrm>
          <a:prstGeom prst="rect">
            <a:avLst/>
          </a:prstGeom>
        </p:spPr>
        <p:txBody>
          <a:bodyPr lIns="91425" tIns="91425" rIns="91425" bIns="91425" anchor="t" anchorCtr="0">
            <a:noAutofit/>
          </a:bodyPr>
          <a:lstStyle/>
          <a:p>
            <a:pPr lvl="0" algn="ctr">
              <a:spcBef>
                <a:spcPts val="0"/>
              </a:spcBef>
              <a:buNone/>
            </a:pPr>
            <a:r>
              <a:rPr lang="en"/>
              <a:t>Hashim ,Carolina, Madeline, Marissa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Procedure</a:t>
            </a:r>
          </a:p>
        </p:txBody>
      </p:sp>
      <p:sp>
        <p:nvSpPr>
          <p:cNvPr id="131" name="Shape 131"/>
          <p:cNvSpPr txBox="1">
            <a:spLocks noGrp="1"/>
          </p:cNvSpPr>
          <p:nvPr>
            <p:ph type="body" idx="1"/>
          </p:nvPr>
        </p:nvSpPr>
        <p:spPr>
          <a:xfrm>
            <a:off x="311700" y="1171675"/>
            <a:ext cx="3999899" cy="3397200"/>
          </a:xfrm>
          <a:prstGeom prst="rect">
            <a:avLst/>
          </a:prstGeom>
        </p:spPr>
        <p:txBody>
          <a:bodyPr lIns="91425" tIns="91425" rIns="91425" bIns="91425" anchor="t" anchorCtr="0">
            <a:noAutofit/>
          </a:bodyPr>
          <a:lstStyle/>
          <a:p>
            <a:pPr marL="457200" lvl="0" indent="-330200">
              <a:spcBef>
                <a:spcPts val="0"/>
              </a:spcBef>
              <a:buSzPct val="100000"/>
              <a:buNone/>
            </a:pPr>
            <a:r>
              <a:rPr lang="en" sz="1600"/>
              <a:t>Soda bottles were cut and stacked to allow water to drip through</a:t>
            </a:r>
          </a:p>
          <a:p>
            <a:pPr marL="457200" lvl="0" indent="-330200" rtl="0">
              <a:spcBef>
                <a:spcPts val="0"/>
              </a:spcBef>
              <a:buSzPct val="100000"/>
              <a:buAutoNum type="arabicPeriod"/>
            </a:pPr>
            <a:r>
              <a:rPr lang="en" sz="1600"/>
              <a:t>3, 1000 mL samples of potting soil were measured</a:t>
            </a:r>
          </a:p>
          <a:p>
            <a:pPr marL="457200" lvl="0" indent="-330200">
              <a:spcBef>
                <a:spcPts val="0"/>
              </a:spcBef>
              <a:buSzPct val="100000"/>
              <a:buNone/>
            </a:pPr>
            <a:r>
              <a:rPr lang="en" sz="1600"/>
              <a:t>3, 5g samples of grass seed were measured</a:t>
            </a:r>
          </a:p>
          <a:p>
            <a:pPr marL="457200" lvl="0" indent="-330200">
              <a:spcBef>
                <a:spcPts val="0"/>
              </a:spcBef>
              <a:buSzPct val="100000"/>
              <a:buNone/>
            </a:pPr>
            <a:r>
              <a:rPr lang="en" sz="1600"/>
              <a:t>Potting soil was placed in bottle, followed by grass seed</a:t>
            </a:r>
          </a:p>
          <a:p>
            <a:pPr marL="457200" lvl="0" indent="-330200" rtl="0">
              <a:spcBef>
                <a:spcPts val="0"/>
              </a:spcBef>
              <a:buSzPct val="100000"/>
              <a:buAutoNum type="arabicPeriod"/>
            </a:pPr>
            <a:r>
              <a:rPr lang="en" sz="1600"/>
              <a:t>Each pot was watered with 150 mL of water </a:t>
            </a:r>
          </a:p>
        </p:txBody>
      </p:sp>
      <p:pic>
        <p:nvPicPr>
          <p:cNvPr id="132" name="Shape 132" descr="IMG_5217.JPG"/>
          <p:cNvPicPr preferRelativeResize="0"/>
          <p:nvPr/>
        </p:nvPicPr>
        <p:blipFill>
          <a:blip r:embed="rId3">
            <a:alphaModFix/>
          </a:blip>
          <a:stretch>
            <a:fillRect/>
          </a:stretch>
        </p:blipFill>
        <p:spPr>
          <a:xfrm>
            <a:off x="5666572" y="445025"/>
            <a:ext cx="2963773" cy="39517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a:t>Procedure (Continued)</a:t>
            </a:r>
          </a:p>
        </p:txBody>
      </p:sp>
      <p:sp>
        <p:nvSpPr>
          <p:cNvPr id="138" name="Shape 138"/>
          <p:cNvSpPr txBox="1">
            <a:spLocks noGrp="1"/>
          </p:cNvSpPr>
          <p:nvPr>
            <p:ph type="body" idx="1"/>
          </p:nvPr>
        </p:nvSpPr>
        <p:spPr>
          <a:xfrm>
            <a:off x="311700" y="1171675"/>
            <a:ext cx="3999900" cy="3397200"/>
          </a:xfrm>
          <a:prstGeom prst="rect">
            <a:avLst/>
          </a:prstGeom>
        </p:spPr>
        <p:txBody>
          <a:bodyPr lIns="91425" tIns="91425" rIns="91425" bIns="91425" anchor="t" anchorCtr="0">
            <a:noAutofit/>
          </a:bodyPr>
          <a:lstStyle/>
          <a:p>
            <a:pPr lvl="0" rtl="0">
              <a:spcBef>
                <a:spcPts val="0"/>
              </a:spcBef>
              <a:buNone/>
            </a:pPr>
            <a:r>
              <a:rPr lang="en" sz="1600"/>
              <a:t>6. Respective bottles were covered with red and green cellophane and labeled A (Red), B (Green), and C (Control) </a:t>
            </a:r>
          </a:p>
          <a:p>
            <a:pPr lvl="0" rtl="0">
              <a:spcBef>
                <a:spcPts val="0"/>
              </a:spcBef>
              <a:buNone/>
            </a:pPr>
            <a:r>
              <a:rPr lang="en" sz="1600"/>
              <a:t>7. Each sample was placed under a light source</a:t>
            </a:r>
          </a:p>
          <a:p>
            <a:pPr lvl="0" rtl="0">
              <a:spcBef>
                <a:spcPts val="0"/>
              </a:spcBef>
              <a:buNone/>
            </a:pPr>
            <a:r>
              <a:rPr lang="en" sz="1600"/>
              <a:t>8. Samples were left over a period of time to allow for growth</a:t>
            </a:r>
          </a:p>
          <a:p>
            <a:pPr lvl="0" rtl="0">
              <a:spcBef>
                <a:spcPts val="0"/>
              </a:spcBef>
              <a:buNone/>
            </a:pPr>
            <a:r>
              <a:rPr lang="en" sz="1600"/>
              <a:t>9. Photos were taken periodically to document set-up and plant growth</a:t>
            </a:r>
          </a:p>
        </p:txBody>
      </p:sp>
      <p:pic>
        <p:nvPicPr>
          <p:cNvPr id="139" name="Shape 139" descr="IMG_5217.JPG"/>
          <p:cNvPicPr preferRelativeResize="0"/>
          <p:nvPr/>
        </p:nvPicPr>
        <p:blipFill>
          <a:blip r:embed="rId3">
            <a:alphaModFix/>
          </a:blip>
          <a:stretch>
            <a:fillRect/>
          </a:stretch>
        </p:blipFill>
        <p:spPr>
          <a:xfrm>
            <a:off x="4487325" y="93750"/>
            <a:ext cx="1847950" cy="2463948"/>
          </a:xfrm>
          <a:prstGeom prst="rect">
            <a:avLst/>
          </a:prstGeom>
          <a:noFill/>
          <a:ln>
            <a:noFill/>
          </a:ln>
        </p:spPr>
      </p:pic>
      <p:pic>
        <p:nvPicPr>
          <p:cNvPr id="140" name="Shape 140" descr="IMG_5218.JPG"/>
          <p:cNvPicPr preferRelativeResize="0"/>
          <p:nvPr/>
        </p:nvPicPr>
        <p:blipFill>
          <a:blip r:embed="rId4">
            <a:alphaModFix/>
          </a:blip>
          <a:stretch>
            <a:fillRect/>
          </a:stretch>
        </p:blipFill>
        <p:spPr>
          <a:xfrm>
            <a:off x="6335275" y="93750"/>
            <a:ext cx="1847950" cy="2463948"/>
          </a:xfrm>
          <a:prstGeom prst="rect">
            <a:avLst/>
          </a:prstGeom>
          <a:noFill/>
          <a:ln>
            <a:noFill/>
          </a:ln>
        </p:spPr>
      </p:pic>
      <p:pic>
        <p:nvPicPr>
          <p:cNvPr id="141" name="Shape 141" descr="IMG_5219.JPG"/>
          <p:cNvPicPr preferRelativeResize="0"/>
          <p:nvPr/>
        </p:nvPicPr>
        <p:blipFill>
          <a:blip r:embed="rId5">
            <a:alphaModFix/>
          </a:blip>
          <a:stretch>
            <a:fillRect/>
          </a:stretch>
        </p:blipFill>
        <p:spPr>
          <a:xfrm>
            <a:off x="5403074" y="2557701"/>
            <a:ext cx="1847950" cy="24639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Variables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Variables/Constants:</a:t>
            </a:r>
          </a:p>
        </p:txBody>
      </p:sp>
      <p:sp>
        <p:nvSpPr>
          <p:cNvPr id="152" name="Shape 152"/>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b="1" u="sng"/>
              <a:t>Independent variables</a:t>
            </a:r>
            <a:r>
              <a:rPr lang="en"/>
              <a:t>- Colors of light used for growth ( </a:t>
            </a:r>
            <a:r>
              <a:rPr lang="en">
                <a:solidFill>
                  <a:srgbClr val="FF0000"/>
                </a:solidFill>
              </a:rPr>
              <a:t>Red</a:t>
            </a:r>
            <a:r>
              <a:rPr lang="en"/>
              <a:t>, </a:t>
            </a:r>
            <a:r>
              <a:rPr lang="en">
                <a:solidFill>
                  <a:srgbClr val="6AA84F"/>
                </a:solidFill>
              </a:rPr>
              <a:t>Green</a:t>
            </a:r>
            <a:r>
              <a:rPr lang="en"/>
              <a:t>, Normal)</a:t>
            </a:r>
          </a:p>
          <a:p>
            <a:pPr lvl="0">
              <a:spcBef>
                <a:spcPts val="0"/>
              </a:spcBef>
              <a:buNone/>
            </a:pPr>
            <a:r>
              <a:rPr lang="en" b="1" u="sng"/>
              <a:t>Dependent variables</a:t>
            </a:r>
            <a:r>
              <a:rPr lang="en"/>
              <a:t>- Amount of plant growth after X amount of days, height/ length of grass, and root growth, and weight of grass after drying.</a:t>
            </a:r>
          </a:p>
          <a:p>
            <a:pPr lvl="0">
              <a:spcBef>
                <a:spcPts val="0"/>
              </a:spcBef>
              <a:buNone/>
            </a:pPr>
            <a:r>
              <a:rPr lang="en" b="1" u="sng"/>
              <a:t>Constants</a:t>
            </a:r>
            <a:r>
              <a:rPr lang="en"/>
              <a:t>- Amount of liquid, amount of soil, amount of seed, location, containers, light sources, tools used, and room temperature.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512700" y="1893300"/>
            <a:ext cx="8118599" cy="1522800"/>
          </a:xfrm>
          <a:prstGeom prst="rect">
            <a:avLst/>
          </a:prstGeom>
        </p:spPr>
        <p:txBody>
          <a:bodyPr lIns="91425" tIns="91425" rIns="91425" bIns="91425" anchor="b" anchorCtr="0">
            <a:noAutofit/>
          </a:bodyPr>
          <a:lstStyle/>
          <a:p>
            <a:pPr lvl="0">
              <a:spcBef>
                <a:spcPts val="0"/>
              </a:spcBef>
              <a:buNone/>
            </a:pPr>
            <a:r>
              <a:rPr lang="en"/>
              <a:t>The Experiment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descr="IMG_5357.JPG"/>
          <p:cNvPicPr preferRelativeResize="0"/>
          <p:nvPr/>
        </p:nvPicPr>
        <p:blipFill>
          <a:blip r:embed="rId3">
            <a:alphaModFix/>
          </a:blip>
          <a:stretch>
            <a:fillRect/>
          </a:stretch>
        </p:blipFill>
        <p:spPr>
          <a:xfrm>
            <a:off x="5946400" y="0"/>
            <a:ext cx="3197600" cy="5143500"/>
          </a:xfrm>
          <a:prstGeom prst="rect">
            <a:avLst/>
          </a:prstGeom>
          <a:noFill/>
          <a:ln>
            <a:noFill/>
          </a:ln>
        </p:spPr>
      </p:pic>
      <p:pic>
        <p:nvPicPr>
          <p:cNvPr id="163" name="Shape 163" descr="IMG_5366.JPG"/>
          <p:cNvPicPr preferRelativeResize="0"/>
          <p:nvPr/>
        </p:nvPicPr>
        <p:blipFill>
          <a:blip r:embed="rId4">
            <a:alphaModFix/>
          </a:blip>
          <a:stretch>
            <a:fillRect/>
          </a:stretch>
        </p:blipFill>
        <p:spPr>
          <a:xfrm>
            <a:off x="0" y="0"/>
            <a:ext cx="2973175" cy="5143500"/>
          </a:xfrm>
          <a:prstGeom prst="rect">
            <a:avLst/>
          </a:prstGeom>
          <a:noFill/>
          <a:ln>
            <a:noFill/>
          </a:ln>
        </p:spPr>
      </p:pic>
      <p:pic>
        <p:nvPicPr>
          <p:cNvPr id="164" name="Shape 164" descr="IMG_5358.JPG"/>
          <p:cNvPicPr preferRelativeResize="0"/>
          <p:nvPr/>
        </p:nvPicPr>
        <p:blipFill>
          <a:blip r:embed="rId5">
            <a:alphaModFix/>
          </a:blip>
          <a:stretch>
            <a:fillRect/>
          </a:stretch>
        </p:blipFill>
        <p:spPr>
          <a:xfrm>
            <a:off x="2973200" y="25"/>
            <a:ext cx="3056700" cy="5143500"/>
          </a:xfrm>
          <a:prstGeom prst="rect">
            <a:avLst/>
          </a:prstGeom>
          <a:noFill/>
          <a:ln>
            <a:noFill/>
          </a:ln>
        </p:spPr>
      </p:pic>
      <p:sp>
        <p:nvSpPr>
          <p:cNvPr id="165" name="Shape 165"/>
          <p:cNvSpPr txBox="1">
            <a:spLocks noGrp="1"/>
          </p:cNvSpPr>
          <p:nvPr>
            <p:ph type="body" idx="1"/>
          </p:nvPr>
        </p:nvSpPr>
        <p:spPr>
          <a:xfrm>
            <a:off x="311700" y="4230575"/>
            <a:ext cx="5998800" cy="605100"/>
          </a:xfrm>
          <a:prstGeom prst="rect">
            <a:avLst/>
          </a:prstGeom>
          <a:solidFill>
            <a:schemeClr val="lt1"/>
          </a:solidFill>
        </p:spPr>
        <p:txBody>
          <a:bodyPr lIns="91425" tIns="91425" rIns="91425" bIns="91425" anchor="ctr" anchorCtr="0">
            <a:noAutofit/>
          </a:bodyPr>
          <a:lstStyle/>
          <a:p>
            <a:pPr lvl="0">
              <a:spcBef>
                <a:spcPts val="0"/>
              </a:spcBef>
              <a:buNone/>
            </a:pPr>
            <a:r>
              <a:rPr lang="en" b="1"/>
              <a:t>The Experiment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Observations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u="sng"/>
              <a:t>Observations</a:t>
            </a:r>
          </a:p>
        </p:txBody>
      </p:sp>
      <p:sp>
        <p:nvSpPr>
          <p:cNvPr id="176" name="Shape 176"/>
          <p:cNvSpPr txBox="1">
            <a:spLocks noGrp="1"/>
          </p:cNvSpPr>
          <p:nvPr>
            <p:ph type="body" idx="1"/>
          </p:nvPr>
        </p:nvSpPr>
        <p:spPr>
          <a:xfrm>
            <a:off x="311700" y="1171675"/>
            <a:ext cx="3999900" cy="3397200"/>
          </a:xfrm>
          <a:prstGeom prst="rect">
            <a:avLst/>
          </a:prstGeom>
        </p:spPr>
        <p:txBody>
          <a:bodyPr lIns="91425" tIns="91425" rIns="91425" bIns="91425" anchor="t" anchorCtr="0">
            <a:noAutofit/>
          </a:bodyPr>
          <a:lstStyle/>
          <a:p>
            <a:pPr marL="457200" lvl="0" indent="-342900" rtl="0">
              <a:spcBef>
                <a:spcPts val="0"/>
              </a:spcBef>
              <a:buSzPct val="100000"/>
            </a:pPr>
            <a:r>
              <a:rPr lang="en" sz="1800"/>
              <a:t>The pot with the most dense root growth was Group B (Green)</a:t>
            </a:r>
          </a:p>
          <a:p>
            <a:pPr marL="457200" lvl="0" indent="-342900" rtl="0">
              <a:spcBef>
                <a:spcPts val="0"/>
              </a:spcBef>
              <a:buSzPct val="100000"/>
            </a:pPr>
            <a:r>
              <a:rPr lang="en" sz="1800"/>
              <a:t>The pot with the second most dense root growth was Group A (Red)</a:t>
            </a:r>
          </a:p>
          <a:p>
            <a:pPr marL="457200" lvl="0" indent="-342900">
              <a:spcBef>
                <a:spcPts val="0"/>
              </a:spcBef>
              <a:buSzPct val="100000"/>
            </a:pPr>
            <a:r>
              <a:rPr lang="en" sz="1800"/>
              <a:t>The pot with the least dense root growth was Group C (Control)</a:t>
            </a:r>
          </a:p>
        </p:txBody>
      </p:sp>
      <p:sp>
        <p:nvSpPr>
          <p:cNvPr id="177" name="Shape 177"/>
          <p:cNvSpPr txBox="1">
            <a:spLocks noGrp="1"/>
          </p:cNvSpPr>
          <p:nvPr>
            <p:ph type="body" idx="2"/>
          </p:nvPr>
        </p:nvSpPr>
        <p:spPr>
          <a:xfrm>
            <a:off x="4832400" y="1171675"/>
            <a:ext cx="3999900" cy="3397200"/>
          </a:xfrm>
          <a:prstGeom prst="rect">
            <a:avLst/>
          </a:prstGeom>
        </p:spPr>
        <p:txBody>
          <a:bodyPr lIns="91425" tIns="91425" rIns="91425" bIns="91425" anchor="t" anchorCtr="0">
            <a:noAutofit/>
          </a:bodyPr>
          <a:lstStyle/>
          <a:p>
            <a:pPr lvl="0" rtl="0">
              <a:spcBef>
                <a:spcPts val="0"/>
              </a:spcBef>
              <a:buNone/>
            </a:pPr>
            <a:endParaRPr/>
          </a:p>
        </p:txBody>
      </p:sp>
      <p:pic>
        <p:nvPicPr>
          <p:cNvPr id="178" name="Shape 178" descr="IMG_5352.JPG"/>
          <p:cNvPicPr preferRelativeResize="0"/>
          <p:nvPr/>
        </p:nvPicPr>
        <p:blipFill>
          <a:blip r:embed="rId3">
            <a:alphaModFix/>
          </a:blip>
          <a:stretch>
            <a:fillRect/>
          </a:stretch>
        </p:blipFill>
        <p:spPr>
          <a:xfrm>
            <a:off x="5179637" y="161650"/>
            <a:ext cx="2778524" cy="2083900"/>
          </a:xfrm>
          <a:prstGeom prst="rect">
            <a:avLst/>
          </a:prstGeom>
          <a:noFill/>
          <a:ln>
            <a:noFill/>
          </a:ln>
        </p:spPr>
      </p:pic>
      <p:pic>
        <p:nvPicPr>
          <p:cNvPr id="179" name="Shape 179" descr="IMG_5373.JPG"/>
          <p:cNvPicPr preferRelativeResize="0"/>
          <p:nvPr/>
        </p:nvPicPr>
        <p:blipFill>
          <a:blip r:embed="rId4">
            <a:alphaModFix/>
          </a:blip>
          <a:stretch>
            <a:fillRect/>
          </a:stretch>
        </p:blipFill>
        <p:spPr>
          <a:xfrm>
            <a:off x="4186150" y="2313974"/>
            <a:ext cx="2015575" cy="2687424"/>
          </a:xfrm>
          <a:prstGeom prst="rect">
            <a:avLst/>
          </a:prstGeom>
          <a:noFill/>
          <a:ln>
            <a:noFill/>
          </a:ln>
        </p:spPr>
      </p:pic>
      <p:pic>
        <p:nvPicPr>
          <p:cNvPr id="180" name="Shape 180" descr="IMG_5362.JPG"/>
          <p:cNvPicPr preferRelativeResize="0"/>
          <p:nvPr/>
        </p:nvPicPr>
        <p:blipFill>
          <a:blip r:embed="rId5">
            <a:alphaModFix/>
          </a:blip>
          <a:stretch>
            <a:fillRect/>
          </a:stretch>
        </p:blipFill>
        <p:spPr>
          <a:xfrm>
            <a:off x="6277675" y="2313983"/>
            <a:ext cx="2778500" cy="21542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39075"/>
            <a:ext cx="8520600" cy="613200"/>
          </a:xfrm>
          <a:prstGeom prst="rect">
            <a:avLst/>
          </a:prstGeom>
        </p:spPr>
        <p:txBody>
          <a:bodyPr lIns="91425" tIns="91425" rIns="91425" bIns="91425" anchor="t" anchorCtr="0">
            <a:noAutofit/>
          </a:bodyPr>
          <a:lstStyle/>
          <a:p>
            <a:pPr lvl="0" rtl="0">
              <a:spcBef>
                <a:spcPts val="0"/>
              </a:spcBef>
              <a:buNone/>
            </a:pPr>
            <a:r>
              <a:rPr lang="en" b="1" u="sng"/>
              <a:t>Observations and Data continued:</a:t>
            </a:r>
          </a:p>
        </p:txBody>
      </p:sp>
      <p:sp>
        <p:nvSpPr>
          <p:cNvPr id="186" name="Shape 186"/>
          <p:cNvSpPr txBox="1">
            <a:spLocks noGrp="1"/>
          </p:cNvSpPr>
          <p:nvPr>
            <p:ph type="body" idx="1"/>
          </p:nvPr>
        </p:nvSpPr>
        <p:spPr>
          <a:xfrm>
            <a:off x="311700" y="1171675"/>
            <a:ext cx="3999900" cy="33972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a:t>Measurements: (root-to-shoot; after 6 days)</a:t>
            </a:r>
          </a:p>
          <a:p>
            <a:pPr marL="457200" lvl="0" indent="-228600">
              <a:spcBef>
                <a:spcPts val="0"/>
              </a:spcBef>
            </a:pPr>
            <a:r>
              <a:rPr lang="en"/>
              <a:t>A (red) 17.5cm</a:t>
            </a:r>
          </a:p>
          <a:p>
            <a:pPr marL="457200" lvl="0" indent="-228600">
              <a:spcBef>
                <a:spcPts val="0"/>
              </a:spcBef>
            </a:pPr>
            <a:r>
              <a:rPr lang="en"/>
              <a:t>B (green) 19cm</a:t>
            </a:r>
          </a:p>
          <a:p>
            <a:pPr marL="457200" lvl="0" indent="-228600">
              <a:spcBef>
                <a:spcPts val="0"/>
              </a:spcBef>
            </a:pPr>
            <a:r>
              <a:rPr lang="en"/>
              <a:t>C (control) 16cm</a:t>
            </a:r>
          </a:p>
          <a:p>
            <a:pPr lvl="0">
              <a:spcBef>
                <a:spcPts val="0"/>
              </a:spcBef>
              <a:buClr>
                <a:schemeClr val="dk1"/>
              </a:buClr>
              <a:buSzPct val="78571"/>
              <a:buFont typeface="Arial"/>
              <a:buNone/>
            </a:pPr>
            <a:r>
              <a:rPr lang="en"/>
              <a:t>Weight of cut and dried Grass:</a:t>
            </a:r>
          </a:p>
          <a:p>
            <a:pPr marL="457200" lvl="0" indent="-228600">
              <a:spcBef>
                <a:spcPts val="0"/>
              </a:spcBef>
            </a:pPr>
            <a:r>
              <a:rPr lang="en"/>
              <a:t>A (red) 1.1g</a:t>
            </a:r>
          </a:p>
          <a:p>
            <a:pPr marL="457200" lvl="0" indent="-228600">
              <a:spcBef>
                <a:spcPts val="0"/>
              </a:spcBef>
            </a:pPr>
            <a:r>
              <a:rPr lang="en"/>
              <a:t>B (green) 1.0g</a:t>
            </a:r>
          </a:p>
          <a:p>
            <a:pPr marL="457200" lvl="0" indent="-228600">
              <a:spcBef>
                <a:spcPts val="0"/>
              </a:spcBef>
            </a:pPr>
            <a:r>
              <a:rPr lang="en"/>
              <a:t>C (control) 1.5g</a:t>
            </a:r>
          </a:p>
        </p:txBody>
      </p:sp>
      <p:pic>
        <p:nvPicPr>
          <p:cNvPr id="187" name="Shape 187" descr="IMG_5368.JPG"/>
          <p:cNvPicPr preferRelativeResize="0"/>
          <p:nvPr/>
        </p:nvPicPr>
        <p:blipFill>
          <a:blip r:embed="rId3">
            <a:alphaModFix/>
          </a:blip>
          <a:stretch>
            <a:fillRect/>
          </a:stretch>
        </p:blipFill>
        <p:spPr>
          <a:xfrm>
            <a:off x="6311674" y="2665500"/>
            <a:ext cx="2621000" cy="1965775"/>
          </a:xfrm>
          <a:prstGeom prst="rect">
            <a:avLst/>
          </a:prstGeom>
          <a:noFill/>
          <a:ln>
            <a:noFill/>
          </a:ln>
        </p:spPr>
      </p:pic>
      <p:pic>
        <p:nvPicPr>
          <p:cNvPr id="188" name="Shape 188" descr="IMG_5355.JPG"/>
          <p:cNvPicPr preferRelativeResize="0"/>
          <p:nvPr/>
        </p:nvPicPr>
        <p:blipFill>
          <a:blip r:embed="rId4">
            <a:alphaModFix/>
          </a:blip>
          <a:stretch>
            <a:fillRect/>
          </a:stretch>
        </p:blipFill>
        <p:spPr>
          <a:xfrm>
            <a:off x="6311675" y="439075"/>
            <a:ext cx="2621000" cy="19657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endParaRPr/>
          </a:p>
        </p:txBody>
      </p:sp>
      <p:pic>
        <p:nvPicPr>
          <p:cNvPr id="194" name="Shape 194" title="Points scored"/>
          <p:cNvPicPr preferRelativeResize="0"/>
          <p:nvPr/>
        </p:nvPicPr>
        <p:blipFill>
          <a:blip r:embed="rId3">
            <a:alphaModFix/>
          </a:blip>
          <a:stretch>
            <a:fillRect/>
          </a:stretch>
        </p:blipFill>
        <p:spPr>
          <a:xfrm>
            <a:off x="769820" y="303653"/>
            <a:ext cx="7604358" cy="4702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Purpose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Conclusion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b="1" u="sng"/>
              <a:t>Conclusion</a:t>
            </a:r>
          </a:p>
        </p:txBody>
      </p:sp>
      <p:sp>
        <p:nvSpPr>
          <p:cNvPr id="205" name="Shape 205"/>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lvl="0">
              <a:spcBef>
                <a:spcPts val="0"/>
              </a:spcBef>
              <a:buNone/>
            </a:pPr>
            <a:r>
              <a:rPr lang="en"/>
              <a:t>Our hypothesis appeared to be partially accurate because the light sources did alter the rate of growth for each plant, but not in the exact ways that we predicted. The control showed the most normal growth with evenly distributed roots. The red and green each showed dense root growth because they were required to search the most to photosynthesize (the green was the densest because it had the hardest time). We also noted that the group B grass grew on one side, which we attribute to human error or shifting seeds. We expected the grass with the red light source to have the most growth, which was not accurate because natural or white light was the best source for photosynthesis to occur.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a:spcBef>
                <a:spcPts val="0"/>
              </a:spcBef>
              <a:buNone/>
            </a:pPr>
            <a:r>
              <a:rPr lang="en" sz="4800"/>
              <a:t>How do the effects of photosynthesis change when impacted by different colors of light?</a:t>
            </a:r>
          </a:p>
        </p:txBody>
      </p:sp>
      <p:pic>
        <p:nvPicPr>
          <p:cNvPr id="71" name="Shape 71"/>
          <p:cNvPicPr preferRelativeResize="0"/>
          <p:nvPr/>
        </p:nvPicPr>
        <p:blipFill>
          <a:blip r:embed="rId3">
            <a:alphaModFix/>
          </a:blip>
          <a:stretch>
            <a:fillRect/>
          </a:stretch>
        </p:blipFill>
        <p:spPr>
          <a:xfrm>
            <a:off x="6270700" y="256000"/>
            <a:ext cx="2247900" cy="2247900"/>
          </a:xfrm>
          <a:prstGeom prst="rect">
            <a:avLst/>
          </a:prstGeom>
          <a:noFill/>
          <a:ln>
            <a:noFill/>
          </a:ln>
        </p:spPr>
      </p:pic>
      <p:pic>
        <p:nvPicPr>
          <p:cNvPr id="72" name="Shape 72"/>
          <p:cNvPicPr preferRelativeResize="0"/>
          <p:nvPr/>
        </p:nvPicPr>
        <p:blipFill>
          <a:blip r:embed="rId4">
            <a:alphaModFix/>
          </a:blip>
          <a:stretch>
            <a:fillRect/>
          </a:stretch>
        </p:blipFill>
        <p:spPr>
          <a:xfrm>
            <a:off x="6270700" y="2634000"/>
            <a:ext cx="2247900" cy="2247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512700" y="1893300"/>
            <a:ext cx="8118599" cy="1522800"/>
          </a:xfrm>
          <a:prstGeom prst="rect">
            <a:avLst/>
          </a:prstGeom>
        </p:spPr>
        <p:txBody>
          <a:bodyPr lIns="91425" tIns="91425" rIns="91425" bIns="91425" anchor="b" anchorCtr="0">
            <a:noAutofit/>
          </a:bodyPr>
          <a:lstStyle/>
          <a:p>
            <a:pPr lvl="0">
              <a:spcBef>
                <a:spcPts val="0"/>
              </a:spcBef>
              <a:buNone/>
            </a:pPr>
            <a:r>
              <a:rPr lang="en"/>
              <a:t>Hypothesis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90250" y="1756325"/>
            <a:ext cx="8328900" cy="2860800"/>
          </a:xfrm>
          <a:prstGeom prst="rect">
            <a:avLst/>
          </a:prstGeom>
        </p:spPr>
        <p:txBody>
          <a:bodyPr lIns="91425" tIns="91425" rIns="91425" bIns="91425" anchor="ctr" anchorCtr="0">
            <a:noAutofit/>
          </a:bodyPr>
          <a:lstStyle/>
          <a:p>
            <a:pPr lvl="0" algn="ctr">
              <a:spcBef>
                <a:spcPts val="0"/>
              </a:spcBef>
              <a:buNone/>
            </a:pPr>
            <a:r>
              <a:rPr lang="en" sz="3600"/>
              <a:t>If we alter a plant’s light source color, then their heights and rates of photosynthesis will vary because their chloroplasts will absorb different colors of light in various ways.</a:t>
            </a:r>
          </a:p>
        </p:txBody>
      </p:sp>
      <p:pic>
        <p:nvPicPr>
          <p:cNvPr id="83" name="Shape 83"/>
          <p:cNvPicPr preferRelativeResize="0"/>
          <p:nvPr/>
        </p:nvPicPr>
        <p:blipFill>
          <a:blip r:embed="rId3">
            <a:alphaModFix/>
          </a:blip>
          <a:stretch>
            <a:fillRect/>
          </a:stretch>
        </p:blipFill>
        <p:spPr>
          <a:xfrm>
            <a:off x="2320162" y="275950"/>
            <a:ext cx="4503674" cy="15750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311700" y="1171675"/>
            <a:ext cx="3999899" cy="3397200"/>
          </a:xfrm>
          <a:prstGeom prst="rect">
            <a:avLst/>
          </a:prstGeom>
        </p:spPr>
        <p:txBody>
          <a:bodyPr lIns="91425" tIns="91425" rIns="91425" bIns="91425" anchor="t" anchorCtr="0">
            <a:noAutofit/>
          </a:bodyPr>
          <a:lstStyle/>
          <a:p>
            <a:pPr lvl="0">
              <a:spcBef>
                <a:spcPts val="0"/>
              </a:spcBef>
              <a:buNone/>
            </a:pPr>
            <a:r>
              <a:rPr lang="en" sz="1800" b="1"/>
              <a:t>I think this is what’s going to happen because…</a:t>
            </a:r>
          </a:p>
          <a:p>
            <a:pPr lvl="0">
              <a:spcBef>
                <a:spcPts val="0"/>
              </a:spcBef>
              <a:buNone/>
            </a:pPr>
            <a:r>
              <a:rPr lang="en" sz="1800"/>
              <a:t>Based on previous knowledge, chloroplasts will absorb red light more effectively than any other light. Chloroplasts can not absorb green light effectively. The control group will most likely have normal results.</a:t>
            </a:r>
          </a:p>
        </p:txBody>
      </p:sp>
      <p:sp>
        <p:nvSpPr>
          <p:cNvPr id="89" name="Shape 89"/>
          <p:cNvSpPr txBox="1">
            <a:spLocks noGrp="1"/>
          </p:cNvSpPr>
          <p:nvPr>
            <p:ph type="body" idx="2"/>
          </p:nvPr>
        </p:nvSpPr>
        <p:spPr>
          <a:xfrm>
            <a:off x="4832400" y="1171675"/>
            <a:ext cx="3999899" cy="3397200"/>
          </a:xfrm>
          <a:prstGeom prst="rect">
            <a:avLst/>
          </a:prstGeom>
        </p:spPr>
        <p:txBody>
          <a:bodyPr lIns="91425" tIns="91425" rIns="91425" bIns="91425" anchor="t" anchorCtr="0">
            <a:noAutofit/>
          </a:bodyPr>
          <a:lstStyle/>
          <a:p>
            <a:pPr lvl="0">
              <a:spcBef>
                <a:spcPts val="0"/>
              </a:spcBef>
              <a:buNone/>
            </a:pPr>
            <a:r>
              <a:rPr lang="en" sz="1800" b="1"/>
              <a:t>Variables that may affect the outcome...</a:t>
            </a:r>
          </a:p>
          <a:p>
            <a:pPr marL="457200" lvl="0" indent="-330200" rtl="0">
              <a:spcBef>
                <a:spcPts val="0"/>
              </a:spcBef>
              <a:buSzPct val="100000"/>
            </a:pPr>
            <a:r>
              <a:rPr lang="en" sz="1600"/>
              <a:t>The plants are kept indoors</a:t>
            </a:r>
          </a:p>
          <a:p>
            <a:pPr marL="457200" lvl="0" indent="-330200" rtl="0">
              <a:spcBef>
                <a:spcPts val="0"/>
              </a:spcBef>
              <a:buSzPct val="100000"/>
            </a:pPr>
            <a:r>
              <a:rPr lang="en" sz="1600"/>
              <a:t>Type of plant used</a:t>
            </a:r>
          </a:p>
          <a:p>
            <a:pPr marL="457200" lvl="0" indent="-330200" rtl="0">
              <a:spcBef>
                <a:spcPts val="0"/>
              </a:spcBef>
              <a:buSzPct val="100000"/>
            </a:pPr>
            <a:r>
              <a:rPr lang="en" sz="1600"/>
              <a:t>Temperature of classroom</a:t>
            </a:r>
          </a:p>
        </p:txBody>
      </p:sp>
      <p:sp>
        <p:nvSpPr>
          <p:cNvPr id="90" name="Shape 90"/>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Hypothesis support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Materials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
        <p:cNvGrpSpPr/>
        <p:nvPr/>
      </p:nvGrpSpPr>
      <p:grpSpPr>
        <a:xfrm>
          <a:off x="0" y="0"/>
          <a:ext cx="0" cy="0"/>
          <a:chOff x="0" y="0"/>
          <a:chExt cx="0" cy="0"/>
        </a:xfrm>
      </p:grpSpPr>
      <p:sp>
        <p:nvSpPr>
          <p:cNvPr id="100" name="Shape 100"/>
          <p:cNvSpPr txBox="1"/>
          <p:nvPr/>
        </p:nvSpPr>
        <p:spPr>
          <a:xfrm>
            <a:off x="4591525" y="664900"/>
            <a:ext cx="2358600" cy="4478700"/>
          </a:xfrm>
          <a:prstGeom prst="rect">
            <a:avLst/>
          </a:prstGeom>
          <a:noFill/>
          <a:ln>
            <a:noFill/>
          </a:ln>
        </p:spPr>
        <p:txBody>
          <a:bodyPr lIns="91425" tIns="91425" rIns="91425" bIns="91425" anchor="t" anchorCtr="0">
            <a:noAutofit/>
          </a:bodyPr>
          <a:lstStyle/>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3- 1,000 mL Samples of Potting Soil</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5 Soda Bottles</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1 Pickle Jar</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5.0g of Grass Seed</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150mL of Water</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3 Lamps</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Red Cellophane</a:t>
            </a:r>
          </a:p>
          <a:p>
            <a:pPr lvl="0">
              <a:spcBef>
                <a:spcPts val="0"/>
              </a:spcBef>
              <a:buNone/>
            </a:pPr>
            <a:endParaRPr>
              <a:solidFill>
                <a:srgbClr val="FFFFFF"/>
              </a:solidFill>
              <a:latin typeface="Old Standard TT"/>
              <a:ea typeface="Old Standard TT"/>
              <a:cs typeface="Old Standard TT"/>
              <a:sym typeface="Old Standard TT"/>
            </a:endParaRPr>
          </a:p>
        </p:txBody>
      </p:sp>
      <p:sp>
        <p:nvSpPr>
          <p:cNvPr id="101" name="Shape 101"/>
          <p:cNvSpPr txBox="1"/>
          <p:nvPr/>
        </p:nvSpPr>
        <p:spPr>
          <a:xfrm>
            <a:off x="7037825" y="664950"/>
            <a:ext cx="2106300" cy="4478700"/>
          </a:xfrm>
          <a:prstGeom prst="rect">
            <a:avLst/>
          </a:prstGeom>
          <a:noFill/>
          <a:ln>
            <a:noFill/>
          </a:ln>
        </p:spPr>
        <p:txBody>
          <a:bodyPr lIns="91425" tIns="91425" rIns="91425" bIns="91425" anchor="t" anchorCtr="0">
            <a:noAutofit/>
          </a:bodyPr>
          <a:lstStyle/>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Green Cellophane</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Plastic Bag</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3 Beakers (to measure soil/water)</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Rubber Bands</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Scale</a:t>
            </a:r>
          </a:p>
          <a:p>
            <a:pPr marL="457200" lvl="0" indent="-355600" rtl="0">
              <a:spcBef>
                <a:spcPts val="0"/>
              </a:spcBef>
              <a:buClr>
                <a:srgbClr val="FFFFFF"/>
              </a:buClr>
              <a:buSzPct val="100000"/>
              <a:buFont typeface="Old Standard TT"/>
              <a:buChar char="●"/>
            </a:pPr>
            <a:r>
              <a:rPr lang="en" sz="2000">
                <a:solidFill>
                  <a:srgbClr val="FFFFFF"/>
                </a:solidFill>
                <a:latin typeface="Old Standard TT"/>
                <a:ea typeface="Old Standard TT"/>
                <a:cs typeface="Old Standard TT"/>
                <a:sym typeface="Old Standard TT"/>
              </a:rPr>
              <a:t>Ruler</a:t>
            </a:r>
          </a:p>
        </p:txBody>
      </p:sp>
      <p:pic>
        <p:nvPicPr>
          <p:cNvPr id="102" name="Shape 102" descr="Image result for green cellophane"/>
          <p:cNvPicPr preferRelativeResize="0"/>
          <p:nvPr/>
        </p:nvPicPr>
        <p:blipFill>
          <a:blip r:embed="rId3">
            <a:alphaModFix/>
          </a:blip>
          <a:stretch>
            <a:fillRect/>
          </a:stretch>
        </p:blipFill>
        <p:spPr>
          <a:xfrm>
            <a:off x="2979604" y="2715550"/>
            <a:ext cx="1354875" cy="1354875"/>
          </a:xfrm>
          <a:prstGeom prst="rect">
            <a:avLst/>
          </a:prstGeom>
          <a:noFill/>
          <a:ln>
            <a:noFill/>
          </a:ln>
        </p:spPr>
      </p:pic>
      <p:pic>
        <p:nvPicPr>
          <p:cNvPr id="103" name="Shape 103" descr="Image result for lamps"/>
          <p:cNvPicPr preferRelativeResize="0"/>
          <p:nvPr/>
        </p:nvPicPr>
        <p:blipFill>
          <a:blip r:embed="rId4">
            <a:alphaModFix/>
          </a:blip>
          <a:stretch>
            <a:fillRect/>
          </a:stretch>
        </p:blipFill>
        <p:spPr>
          <a:xfrm>
            <a:off x="1551950" y="3412275"/>
            <a:ext cx="1354874" cy="1354874"/>
          </a:xfrm>
          <a:prstGeom prst="rect">
            <a:avLst/>
          </a:prstGeom>
          <a:noFill/>
          <a:ln>
            <a:noFill/>
          </a:ln>
        </p:spPr>
      </p:pic>
      <p:pic>
        <p:nvPicPr>
          <p:cNvPr id="104" name="Shape 104" descr="Image result for red cellophane"/>
          <p:cNvPicPr preferRelativeResize="0"/>
          <p:nvPr/>
        </p:nvPicPr>
        <p:blipFill>
          <a:blip r:embed="rId5">
            <a:alphaModFix/>
          </a:blip>
          <a:stretch>
            <a:fillRect/>
          </a:stretch>
        </p:blipFill>
        <p:spPr>
          <a:xfrm>
            <a:off x="2773981" y="312750"/>
            <a:ext cx="1536719" cy="1333199"/>
          </a:xfrm>
          <a:prstGeom prst="rect">
            <a:avLst/>
          </a:prstGeom>
          <a:noFill/>
          <a:ln>
            <a:noFill/>
          </a:ln>
        </p:spPr>
      </p:pic>
      <p:pic>
        <p:nvPicPr>
          <p:cNvPr id="105" name="Shape 105"/>
          <p:cNvPicPr preferRelativeResize="0"/>
          <p:nvPr/>
        </p:nvPicPr>
        <p:blipFill>
          <a:blip r:embed="rId6">
            <a:alphaModFix/>
          </a:blip>
          <a:stretch>
            <a:fillRect/>
          </a:stretch>
        </p:blipFill>
        <p:spPr>
          <a:xfrm>
            <a:off x="153800" y="2904275"/>
            <a:ext cx="1652700" cy="1549250"/>
          </a:xfrm>
          <a:prstGeom prst="rect">
            <a:avLst/>
          </a:prstGeom>
          <a:noFill/>
          <a:ln>
            <a:noFill/>
          </a:ln>
        </p:spPr>
      </p:pic>
      <p:sp>
        <p:nvSpPr>
          <p:cNvPr id="106" name="Shape 106"/>
          <p:cNvSpPr txBox="1"/>
          <p:nvPr/>
        </p:nvSpPr>
        <p:spPr>
          <a:xfrm>
            <a:off x="2596850" y="1354875"/>
            <a:ext cx="7226100" cy="843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07" name="Shape 107"/>
          <p:cNvSpPr txBox="1"/>
          <p:nvPr/>
        </p:nvSpPr>
        <p:spPr>
          <a:xfrm rot="-3665921">
            <a:off x="2752347" y="959673"/>
            <a:ext cx="599003" cy="1021047"/>
          </a:xfrm>
          <a:prstGeom prst="rect">
            <a:avLst/>
          </a:prstGeom>
          <a:solidFill>
            <a:srgbClr val="FFFFFF"/>
          </a:solidFill>
          <a:ln>
            <a:noFill/>
          </a:ln>
        </p:spPr>
        <p:txBody>
          <a:bodyPr lIns="91425" tIns="91425" rIns="91425" bIns="91425" anchor="t" anchorCtr="0">
            <a:noAutofit/>
          </a:bodyPr>
          <a:lstStyle/>
          <a:p>
            <a:pPr lvl="0">
              <a:spcBef>
                <a:spcPts val="0"/>
              </a:spcBef>
              <a:buNone/>
            </a:pPr>
            <a:endParaRPr>
              <a:highlight>
                <a:srgbClr val="FFFFFF"/>
              </a:highlight>
            </a:endParaRPr>
          </a:p>
        </p:txBody>
      </p:sp>
      <p:sp>
        <p:nvSpPr>
          <p:cNvPr id="108" name="Shape 108"/>
          <p:cNvSpPr txBox="1"/>
          <p:nvPr/>
        </p:nvSpPr>
        <p:spPr>
          <a:xfrm>
            <a:off x="3449900" y="1536775"/>
            <a:ext cx="542700" cy="417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09" name="Shape 109"/>
          <p:cNvSpPr txBox="1"/>
          <p:nvPr/>
        </p:nvSpPr>
        <p:spPr>
          <a:xfrm rot="1501843">
            <a:off x="3418970" y="1454716"/>
            <a:ext cx="450952" cy="16884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110" name="Shape 110"/>
          <p:cNvSpPr txBox="1"/>
          <p:nvPr/>
        </p:nvSpPr>
        <p:spPr>
          <a:xfrm rot="1392321">
            <a:off x="4042258" y="799449"/>
            <a:ext cx="334240" cy="91665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111" name="Shape 111"/>
          <p:cNvSpPr txBox="1"/>
          <p:nvPr/>
        </p:nvSpPr>
        <p:spPr>
          <a:xfrm>
            <a:off x="3289950" y="1552450"/>
            <a:ext cx="1044600" cy="2562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112" name="Shape 112"/>
          <p:cNvSpPr txBox="1"/>
          <p:nvPr/>
        </p:nvSpPr>
        <p:spPr>
          <a:xfrm>
            <a:off x="4205750" y="1455225"/>
            <a:ext cx="172500" cy="2103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113" name="Shape 113"/>
          <p:cNvSpPr txBox="1"/>
          <p:nvPr/>
        </p:nvSpPr>
        <p:spPr>
          <a:xfrm rot="2475708">
            <a:off x="2655928" y="125786"/>
            <a:ext cx="426231" cy="811626"/>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114" name="Shape 114"/>
          <p:cNvSpPr txBox="1"/>
          <p:nvPr/>
        </p:nvSpPr>
        <p:spPr>
          <a:xfrm rot="1522195">
            <a:off x="3312601" y="95204"/>
            <a:ext cx="1067775" cy="539189"/>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pic>
        <p:nvPicPr>
          <p:cNvPr id="115" name="Shape 115" descr="Image result for potting soil bag"/>
          <p:cNvPicPr preferRelativeResize="0"/>
          <p:nvPr/>
        </p:nvPicPr>
        <p:blipFill>
          <a:blip r:embed="rId7">
            <a:alphaModFix/>
          </a:blip>
          <a:stretch>
            <a:fillRect/>
          </a:stretch>
        </p:blipFill>
        <p:spPr>
          <a:xfrm>
            <a:off x="1237237" y="210987"/>
            <a:ext cx="1536725" cy="1536725"/>
          </a:xfrm>
          <a:prstGeom prst="rect">
            <a:avLst/>
          </a:prstGeom>
          <a:noFill/>
          <a:ln>
            <a:noFill/>
          </a:ln>
        </p:spPr>
      </p:pic>
      <p:pic>
        <p:nvPicPr>
          <p:cNvPr id="116" name="Shape 116" descr="Image result for ecocolumn"/>
          <p:cNvPicPr preferRelativeResize="0"/>
          <p:nvPr/>
        </p:nvPicPr>
        <p:blipFill>
          <a:blip r:embed="rId8">
            <a:alphaModFix/>
          </a:blip>
          <a:stretch>
            <a:fillRect/>
          </a:stretch>
        </p:blipFill>
        <p:spPr>
          <a:xfrm>
            <a:off x="-1784425" y="-56675"/>
            <a:ext cx="2997200" cy="2628900"/>
          </a:xfrm>
          <a:prstGeom prst="rect">
            <a:avLst/>
          </a:prstGeom>
          <a:noFill/>
          <a:ln>
            <a:noFill/>
          </a:ln>
        </p:spPr>
      </p:pic>
      <p:sp>
        <p:nvSpPr>
          <p:cNvPr id="117" name="Shape 117"/>
          <p:cNvSpPr txBox="1"/>
          <p:nvPr/>
        </p:nvSpPr>
        <p:spPr>
          <a:xfrm>
            <a:off x="-1784925" y="2074825"/>
            <a:ext cx="2998200" cy="4974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118" name="Shape 118"/>
          <p:cNvSpPr txBox="1"/>
          <p:nvPr/>
        </p:nvSpPr>
        <p:spPr>
          <a:xfrm>
            <a:off x="-1784425" y="-56675"/>
            <a:ext cx="2189100" cy="22365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119" name="Shape 119"/>
          <p:cNvSpPr txBox="1"/>
          <p:nvPr/>
        </p:nvSpPr>
        <p:spPr>
          <a:xfrm>
            <a:off x="850825" y="431575"/>
            <a:ext cx="530100" cy="16524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120" name="Shape 120"/>
          <p:cNvSpPr txBox="1"/>
          <p:nvPr/>
        </p:nvSpPr>
        <p:spPr>
          <a:xfrm>
            <a:off x="213275" y="-50175"/>
            <a:ext cx="1044600" cy="6462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Procedure</a:t>
            </a: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On-screen Show (16:9)</PresentationFormat>
  <Paragraphs>63</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Old Standard TT</vt:lpstr>
      <vt:lpstr>Arial</vt:lpstr>
      <vt:lpstr>paperback</vt:lpstr>
      <vt:lpstr>Planting Science - Independent Lab</vt:lpstr>
      <vt:lpstr>Purpose</vt:lpstr>
      <vt:lpstr>How do the effects of photosynthesis change when impacted by different colors of light?</vt:lpstr>
      <vt:lpstr>Hypothesis</vt:lpstr>
      <vt:lpstr>If we alter a plant’s light source color, then their heights and rates of photosynthesis will vary because their chloroplasts will absorb different colors of light in various ways.</vt:lpstr>
      <vt:lpstr>Hypothesis support</vt:lpstr>
      <vt:lpstr>Materials</vt:lpstr>
      <vt:lpstr>PowerPoint Presentation</vt:lpstr>
      <vt:lpstr>Procedure</vt:lpstr>
      <vt:lpstr>Procedure</vt:lpstr>
      <vt:lpstr>Procedure (Continued)</vt:lpstr>
      <vt:lpstr>Variables</vt:lpstr>
      <vt:lpstr>Variables/Constants:</vt:lpstr>
      <vt:lpstr>The Experiment</vt:lpstr>
      <vt:lpstr>PowerPoint Presentation</vt:lpstr>
      <vt:lpstr>Observations</vt:lpstr>
      <vt:lpstr>Observations</vt:lpstr>
      <vt:lpstr>Observations and Data continued:</vt:lpstr>
      <vt:lpstr>PowerPoint Presentation</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Planting Science - Independent Lab</dc:title>
  <dc:creator>Carrie K Bradley</dc:creator>
  <cp:lastModifiedBy>Carrie K Bradley</cp:lastModifiedBy>
  <cp:revision>1</cp:revision>
  <dcterms:modified xsi:type="dcterms:W3CDTF">2016-11-15T13:39:59Z</dcterms:modified>
</cp:coreProperties>
</file>