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Baloo Paaji"/>
      <p:regular r:id="rId19"/>
    </p:embeddedFont>
    <p:embeddedFont>
      <p:font typeface="Amatic SC"/>
      <p:regular r:id="rId20"/>
      <p:bold r:id="rId21"/>
    </p:embeddedFont>
    <p:embeddedFont>
      <p:font typeface="Source Code Pro"/>
      <p:regular r:id="rId22"/>
      <p:bold r:id="rId23"/>
    </p:embeddedFont>
    <p:embeddedFont>
      <p:font typeface="Roboto Mono Thin"/>
      <p:regular r:id="rId24"/>
      <p:bold r:id="rId25"/>
      <p:italic r:id="rId26"/>
      <p:boldItalic r:id="rId27"/>
    </p:embeddedFont>
    <p:embeddedFont>
      <p:font typeface="Gochi Hand"/>
      <p:regular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AmaticSC-regular.fntdata"/><Relationship Id="rId22" Type="http://schemas.openxmlformats.org/officeDocument/2006/relationships/font" Target="fonts/SourceCodePro-regular.fntdata"/><Relationship Id="rId21" Type="http://schemas.openxmlformats.org/officeDocument/2006/relationships/font" Target="fonts/AmaticSC-bold.fntdata"/><Relationship Id="rId24" Type="http://schemas.openxmlformats.org/officeDocument/2006/relationships/font" Target="fonts/RobotoMonoThin-regular.fntdata"/><Relationship Id="rId23" Type="http://schemas.openxmlformats.org/officeDocument/2006/relationships/font" Target="fonts/SourceCodePr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MonoThin-italic.fntdata"/><Relationship Id="rId25" Type="http://schemas.openxmlformats.org/officeDocument/2006/relationships/font" Target="fonts/RobotoMonoThin-bold.fntdata"/><Relationship Id="rId28" Type="http://schemas.openxmlformats.org/officeDocument/2006/relationships/font" Target="fonts/GochiHand-regular.fntdata"/><Relationship Id="rId27" Type="http://schemas.openxmlformats.org/officeDocument/2006/relationships/font" Target="fonts/RobotoMonoThin-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BalooPaaji-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46900a6396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46900a6396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46900a6396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46900a6396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46900a6396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46900a6396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46900a6396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46900a6396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46900a6396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46900a6396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46900a6396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46900a6396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46a632648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46a632648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46a632648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46a632648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46afb552a9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46afb552a9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6900a6396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6900a6396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46900a6396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46900a6396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46900a6396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6900a6396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160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160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160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160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160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160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160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1600"/>
              </a:spcBef>
              <a:spcAft>
                <a:spcPts val="160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1600"/>
              </a:spcBef>
              <a:spcAft>
                <a:spcPts val="0"/>
              </a:spcAft>
              <a:buClr>
                <a:schemeClr val="accent1"/>
              </a:buClr>
              <a:buSzPts val="1400"/>
              <a:buChar char="○"/>
              <a:defRPr>
                <a:solidFill>
                  <a:schemeClr val="accent1"/>
                </a:solidFill>
                <a:highlight>
                  <a:schemeClr val="lt1"/>
                </a:highlight>
              </a:defRPr>
            </a:lvl2pPr>
            <a:lvl3pPr indent="-317500" lvl="2" marL="1371600">
              <a:spcBef>
                <a:spcPts val="1600"/>
              </a:spcBef>
              <a:spcAft>
                <a:spcPts val="0"/>
              </a:spcAft>
              <a:buClr>
                <a:schemeClr val="accent1"/>
              </a:buClr>
              <a:buSzPts val="1400"/>
              <a:buChar char="■"/>
              <a:defRPr>
                <a:solidFill>
                  <a:schemeClr val="accent1"/>
                </a:solidFill>
                <a:highlight>
                  <a:schemeClr val="lt1"/>
                </a:highlight>
              </a:defRPr>
            </a:lvl3pPr>
            <a:lvl4pPr indent="-317500" lvl="3" marL="1828800">
              <a:spcBef>
                <a:spcPts val="1600"/>
              </a:spcBef>
              <a:spcAft>
                <a:spcPts val="0"/>
              </a:spcAft>
              <a:buClr>
                <a:schemeClr val="accent1"/>
              </a:buClr>
              <a:buSzPts val="1400"/>
              <a:buChar char="●"/>
              <a:defRPr>
                <a:solidFill>
                  <a:schemeClr val="accent1"/>
                </a:solidFill>
                <a:highlight>
                  <a:schemeClr val="lt1"/>
                </a:highlight>
              </a:defRPr>
            </a:lvl4pPr>
            <a:lvl5pPr indent="-317500" lvl="4" marL="2286000">
              <a:spcBef>
                <a:spcPts val="1600"/>
              </a:spcBef>
              <a:spcAft>
                <a:spcPts val="0"/>
              </a:spcAft>
              <a:buClr>
                <a:schemeClr val="accent1"/>
              </a:buClr>
              <a:buSzPts val="1400"/>
              <a:buChar char="○"/>
              <a:defRPr>
                <a:solidFill>
                  <a:schemeClr val="accent1"/>
                </a:solidFill>
                <a:highlight>
                  <a:schemeClr val="lt1"/>
                </a:highlight>
              </a:defRPr>
            </a:lvl5pPr>
            <a:lvl6pPr indent="-317500" lvl="5" marL="2743200">
              <a:spcBef>
                <a:spcPts val="1600"/>
              </a:spcBef>
              <a:spcAft>
                <a:spcPts val="0"/>
              </a:spcAft>
              <a:buClr>
                <a:schemeClr val="accent1"/>
              </a:buClr>
              <a:buSzPts val="1400"/>
              <a:buChar char="■"/>
              <a:defRPr>
                <a:solidFill>
                  <a:schemeClr val="accent1"/>
                </a:solidFill>
                <a:highlight>
                  <a:schemeClr val="lt1"/>
                </a:highlight>
              </a:defRPr>
            </a:lvl6pPr>
            <a:lvl7pPr indent="-317500" lvl="6" marL="3200400">
              <a:spcBef>
                <a:spcPts val="1600"/>
              </a:spcBef>
              <a:spcAft>
                <a:spcPts val="0"/>
              </a:spcAft>
              <a:buClr>
                <a:schemeClr val="accent1"/>
              </a:buClr>
              <a:buSzPts val="1400"/>
              <a:buChar char="●"/>
              <a:defRPr>
                <a:solidFill>
                  <a:schemeClr val="accent1"/>
                </a:solidFill>
                <a:highlight>
                  <a:schemeClr val="lt1"/>
                </a:highlight>
              </a:defRPr>
            </a:lvl7pPr>
            <a:lvl8pPr indent="-317500" lvl="7" marL="3657600">
              <a:spcBef>
                <a:spcPts val="1600"/>
              </a:spcBef>
              <a:spcAft>
                <a:spcPts val="0"/>
              </a:spcAft>
              <a:buClr>
                <a:schemeClr val="accent1"/>
              </a:buClr>
              <a:buSzPts val="1400"/>
              <a:buChar char="○"/>
              <a:defRPr>
                <a:solidFill>
                  <a:schemeClr val="accent1"/>
                </a:solidFill>
                <a:highlight>
                  <a:schemeClr val="lt1"/>
                </a:highlight>
              </a:defRPr>
            </a:lvl8pPr>
            <a:lvl9pPr indent="-317500" lvl="8" marL="4114800">
              <a:spcBef>
                <a:spcPts val="1600"/>
              </a:spcBef>
              <a:spcAft>
                <a:spcPts val="160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14:flip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docs.google.com/document/d/1WuDtASVMtCx9xy4Bvvjs6m13mNPycpc9HSF93ucWnFo/edit" TargetMode="External"/><Relationship Id="rId4" Type="http://schemas.openxmlformats.org/officeDocument/2006/relationships/hyperlink" Target="https://docs.google.com/document/d/1X90eBm0twUJRT_-BoATSx5IQjukNUi8SfXmZVyjvijk/edi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AA84F"/>
        </a:solidFill>
      </p:bgPr>
    </p:bg>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0" lang="en">
                <a:latin typeface="Gochi Hand"/>
                <a:ea typeface="Gochi Hand"/>
                <a:cs typeface="Gochi Hand"/>
                <a:sym typeface="Gochi Hand"/>
              </a:rPr>
              <a:t> </a:t>
            </a:r>
            <a:r>
              <a:rPr b="0" lang="en">
                <a:latin typeface="Roboto Mono Thin"/>
                <a:ea typeface="Roboto Mono Thin"/>
                <a:cs typeface="Roboto Mono Thin"/>
                <a:sym typeface="Roboto Mono Thin"/>
              </a:rPr>
              <a:t>LOS Planters</a:t>
            </a:r>
            <a:endParaRPr b="0">
              <a:latin typeface="Roboto Mono Thin"/>
              <a:ea typeface="Roboto Mono Thin"/>
              <a:cs typeface="Roboto Mono Thin"/>
              <a:sym typeface="Roboto Mono Thin"/>
            </a:endParaRPr>
          </a:p>
        </p:txBody>
      </p:sp>
      <p:sp>
        <p:nvSpPr>
          <p:cNvPr id="57" name="Google Shape;57;p13"/>
          <p:cNvSpPr txBox="1"/>
          <p:nvPr>
            <p:ph idx="1" type="subTitle"/>
          </p:nvPr>
        </p:nvSpPr>
        <p:spPr>
          <a:xfrm>
            <a:off x="311700" y="3955850"/>
            <a:ext cx="8520600" cy="706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0" lang="en" sz="3000">
                <a:latin typeface="Roboto Mono Thin"/>
                <a:ea typeface="Roboto Mono Thin"/>
                <a:cs typeface="Roboto Mono Thin"/>
                <a:sym typeface="Roboto Mono Thin"/>
              </a:rPr>
              <a:t>Planting Science Experiment</a:t>
            </a:r>
            <a:endParaRPr b="0" sz="3000">
              <a:latin typeface="Roboto Mono Thin"/>
              <a:ea typeface="Roboto Mono Thin"/>
              <a:cs typeface="Roboto Mono Thin"/>
              <a:sym typeface="Roboto Mono Thi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38761D"/>
                </a:solidFill>
              </a:rPr>
              <a:t>Procedures</a:t>
            </a:r>
            <a:endParaRPr>
              <a:solidFill>
                <a:srgbClr val="38761D"/>
              </a:solidFill>
            </a:endParaRPr>
          </a:p>
        </p:txBody>
      </p:sp>
      <p:sp>
        <p:nvSpPr>
          <p:cNvPr id="111" name="Google Shape;111;p22"/>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Soak 24 soybeans for 12 hours</a:t>
            </a:r>
            <a:endParaRPr/>
          </a:p>
          <a:p>
            <a:pPr indent="-342900" lvl="0" marL="457200" rtl="0" algn="l">
              <a:spcBef>
                <a:spcPts val="0"/>
              </a:spcBef>
              <a:spcAft>
                <a:spcPts val="0"/>
              </a:spcAft>
              <a:buSzPts val="1800"/>
              <a:buChar char="●"/>
            </a:pPr>
            <a:r>
              <a:rPr lang="en"/>
              <a:t>Place two soybeans in a cup with gravel. You will </a:t>
            </a:r>
            <a:r>
              <a:rPr lang="en"/>
              <a:t>have</a:t>
            </a:r>
            <a:r>
              <a:rPr lang="en"/>
              <a:t> 12 cups total</a:t>
            </a:r>
            <a:endParaRPr/>
          </a:p>
          <a:p>
            <a:pPr indent="-342900" lvl="0" marL="457200" rtl="0" algn="l">
              <a:spcBef>
                <a:spcPts val="0"/>
              </a:spcBef>
              <a:spcAft>
                <a:spcPts val="0"/>
              </a:spcAft>
              <a:buSzPts val="1800"/>
              <a:buChar char="●"/>
            </a:pPr>
            <a:r>
              <a:rPr lang="en"/>
              <a:t>Split the cups into 3 groups(4 cups in each group)</a:t>
            </a:r>
            <a:endParaRPr/>
          </a:p>
          <a:p>
            <a:pPr indent="-342900" lvl="0" marL="457200" rtl="0" algn="l">
              <a:spcBef>
                <a:spcPts val="0"/>
              </a:spcBef>
              <a:spcAft>
                <a:spcPts val="0"/>
              </a:spcAft>
              <a:buSzPts val="1800"/>
              <a:buChar char="●"/>
            </a:pPr>
            <a:r>
              <a:rPr lang="en"/>
              <a:t>Water each group of seeds (90 ml of water) with different levels of PH (9.18, 7.00 4.00)</a:t>
            </a:r>
            <a:endParaRPr/>
          </a:p>
          <a:p>
            <a:pPr indent="-342900" lvl="0" marL="457200" rtl="0" algn="l">
              <a:spcBef>
                <a:spcPts val="0"/>
              </a:spcBef>
              <a:spcAft>
                <a:spcPts val="0"/>
              </a:spcAft>
              <a:buSzPts val="1800"/>
              <a:buChar char="●"/>
            </a:pPr>
            <a:r>
              <a:rPr lang="en"/>
              <a:t>Measure the plant everyday (cm)</a:t>
            </a:r>
            <a:endParaRPr/>
          </a:p>
          <a:p>
            <a:pPr indent="0" lvl="0" marL="45720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38761D"/>
                </a:solidFill>
              </a:rPr>
              <a:t>Data Table &amp; Graph</a:t>
            </a:r>
            <a:endParaRPr>
              <a:solidFill>
                <a:srgbClr val="38761D"/>
              </a:solidFill>
            </a:endParaRPr>
          </a:p>
        </p:txBody>
      </p:sp>
      <p:sp>
        <p:nvSpPr>
          <p:cNvPr id="117" name="Google Shape;117;p23"/>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FF"/>
              </a:buClr>
              <a:buSzPts val="1800"/>
              <a:buChar char="●"/>
            </a:pPr>
            <a:r>
              <a:rPr lang="en" u="sng">
                <a:solidFill>
                  <a:srgbClr val="0000FF"/>
                </a:solidFill>
                <a:hlinkClick r:id="rId3"/>
              </a:rPr>
              <a:t>Our Soybean  Data Table</a:t>
            </a:r>
            <a:endParaRPr>
              <a:solidFill>
                <a:srgbClr val="0000FF"/>
              </a:solidFill>
            </a:endParaRPr>
          </a:p>
          <a:p>
            <a:pPr indent="-342900" lvl="0" marL="457200" rtl="0" algn="l">
              <a:spcBef>
                <a:spcPts val="0"/>
              </a:spcBef>
              <a:spcAft>
                <a:spcPts val="0"/>
              </a:spcAft>
              <a:buClr>
                <a:srgbClr val="0000FF"/>
              </a:buClr>
              <a:buSzPts val="1800"/>
              <a:buChar char="●"/>
            </a:pPr>
            <a:r>
              <a:rPr lang="en" u="sng">
                <a:solidFill>
                  <a:srgbClr val="0000FF"/>
                </a:solidFill>
                <a:hlinkClick r:id="rId4"/>
              </a:rPr>
              <a:t>Plant Data Scatter Plot</a:t>
            </a:r>
            <a:endParaRPr>
              <a:solidFill>
                <a:srgbClr val="0000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38761D"/>
                </a:solidFill>
              </a:rPr>
              <a:t>Data Analysis</a:t>
            </a:r>
            <a:endParaRPr>
              <a:solidFill>
                <a:srgbClr val="38761D"/>
              </a:solidFill>
            </a:endParaRPr>
          </a:p>
        </p:txBody>
      </p:sp>
      <p:sp>
        <p:nvSpPr>
          <p:cNvPr id="123" name="Google Shape;123;p24"/>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With the data we have we’ve noticed that the seeds that were watered with 9.18 pH didn’t sprout at all, although the plants that were watered with 7 pH grew to be very tall.  </a:t>
            </a:r>
            <a:endParaRPr i="1"/>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38761D"/>
                </a:solidFill>
              </a:rPr>
              <a:t>Conclusion</a:t>
            </a:r>
            <a:endParaRPr>
              <a:solidFill>
                <a:srgbClr val="38761D"/>
              </a:solidFill>
            </a:endParaRPr>
          </a:p>
        </p:txBody>
      </p:sp>
      <p:sp>
        <p:nvSpPr>
          <p:cNvPr id="129" name="Google Shape;129;p25"/>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i="1"/>
          </a:p>
          <a:p>
            <a:pPr indent="0" lvl="0" marL="0" rtl="0" algn="ctr">
              <a:spcBef>
                <a:spcPts val="1600"/>
              </a:spcBef>
              <a:spcAft>
                <a:spcPts val="0"/>
              </a:spcAft>
              <a:buNone/>
            </a:pPr>
            <a:r>
              <a:rPr lang="en"/>
              <a:t>We know that our hypothesis is not supported.</a:t>
            </a:r>
            <a:endParaRPr/>
          </a:p>
          <a:p>
            <a:pPr indent="0" lvl="0" marL="0" rtl="0" algn="ctr">
              <a:spcBef>
                <a:spcPts val="1600"/>
              </a:spcBef>
              <a:spcAft>
                <a:spcPts val="0"/>
              </a:spcAft>
              <a:buNone/>
            </a:pPr>
            <a:r>
              <a:rPr lang="en"/>
              <a:t>We know this because the seeds that were watered with 4.00 pH levels grew very well, and the seeds watered with 9.18 pH levels took a very long time to germinate, and the </a:t>
            </a:r>
            <a:r>
              <a:rPr lang="en"/>
              <a:t>epicotyl</a:t>
            </a:r>
            <a:r>
              <a:rPr lang="en"/>
              <a:t> did not become very tall</a:t>
            </a:r>
            <a:endParaRPr/>
          </a:p>
          <a:p>
            <a:pPr indent="0" lvl="0" marL="0" rtl="0" algn="ctr">
              <a:spcBef>
                <a:spcPts val="1600"/>
              </a:spcBef>
              <a:spcAft>
                <a:spcPts val="1600"/>
              </a:spcAft>
              <a:buNone/>
            </a:pPr>
            <a:r>
              <a:rPr lang="en"/>
              <a:t>This means that... (provide a scientific explanation based on research for the results that you observed).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38761D"/>
                </a:solidFill>
              </a:rPr>
              <a:t>Research</a:t>
            </a:r>
            <a:r>
              <a:rPr lang="en">
                <a:solidFill>
                  <a:srgbClr val="38761D"/>
                </a:solidFill>
              </a:rPr>
              <a:t> question</a:t>
            </a:r>
            <a:endParaRPr>
              <a:solidFill>
                <a:srgbClr val="38761D"/>
              </a:solidFill>
            </a:endParaRPr>
          </a:p>
        </p:txBody>
      </p:sp>
      <p:sp>
        <p:nvSpPr>
          <p:cNvPr id="63" name="Google Shape;63;p14"/>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How does different pH levels affect the growth of soybean seeds?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67" name="Shape 67"/>
        <p:cNvGrpSpPr/>
        <p:nvPr/>
      </p:nvGrpSpPr>
      <p:grpSpPr>
        <a:xfrm>
          <a:off x="0" y="0"/>
          <a:ext cx="0" cy="0"/>
          <a:chOff x="0" y="0"/>
          <a:chExt cx="0" cy="0"/>
        </a:xfrm>
      </p:grpSpPr>
      <p:sp>
        <p:nvSpPr>
          <p:cNvPr id="68" name="Google Shape;68;p15"/>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38761D"/>
                </a:solidFill>
              </a:rPr>
              <a:t>Research (requirements)</a:t>
            </a:r>
            <a:endParaRPr>
              <a:solidFill>
                <a:srgbClr val="38761D"/>
              </a:solidFill>
            </a:endParaRPr>
          </a:p>
        </p:txBody>
      </p:sp>
      <p:sp>
        <p:nvSpPr>
          <p:cNvPr id="69" name="Google Shape;69;p15"/>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What role do seeds play in supporting life on Earth?</a:t>
            </a:r>
            <a:endParaRPr/>
          </a:p>
          <a:p>
            <a:pPr indent="-342900" lvl="0" marL="457200" rtl="0" algn="l">
              <a:spcBef>
                <a:spcPts val="0"/>
              </a:spcBef>
              <a:spcAft>
                <a:spcPts val="0"/>
              </a:spcAft>
              <a:buSzPts val="1800"/>
              <a:buChar char="●"/>
            </a:pPr>
            <a:r>
              <a:rPr lang="en"/>
              <a:t>How does a sprout develop from a seed?</a:t>
            </a:r>
            <a:endParaRPr/>
          </a:p>
          <a:p>
            <a:pPr indent="-342900" lvl="0" marL="457200" rtl="0" algn="l">
              <a:spcBef>
                <a:spcPts val="0"/>
              </a:spcBef>
              <a:spcAft>
                <a:spcPts val="0"/>
              </a:spcAft>
              <a:buSzPts val="1800"/>
              <a:buChar char="●"/>
            </a:pPr>
            <a:r>
              <a:rPr lang="en"/>
              <a:t>What are the characteristics of seed germination and seedling growth?</a:t>
            </a:r>
            <a:endParaRPr/>
          </a:p>
          <a:p>
            <a:pPr indent="-342900" lvl="0" marL="457200" rtl="0" algn="l">
              <a:spcBef>
                <a:spcPts val="0"/>
              </a:spcBef>
              <a:spcAft>
                <a:spcPts val="0"/>
              </a:spcAft>
              <a:buSzPts val="1800"/>
              <a:buChar char="●"/>
            </a:pPr>
            <a:r>
              <a:rPr lang="en"/>
              <a:t>What role does the environment play (biotic and abiotic) in seed germination and growth?</a:t>
            </a:r>
            <a:endParaRPr/>
          </a:p>
          <a:p>
            <a:pPr indent="-342900" lvl="0" marL="457200" rtl="0" algn="l">
              <a:spcBef>
                <a:spcPts val="0"/>
              </a:spcBef>
              <a:spcAft>
                <a:spcPts val="0"/>
              </a:spcAft>
              <a:buSzPts val="1800"/>
              <a:buChar char="●"/>
            </a:pPr>
            <a:r>
              <a:rPr lang="en"/>
              <a:t>Include insights from mentor here</a:t>
            </a:r>
            <a:endParaRPr/>
          </a:p>
          <a:p>
            <a:pPr indent="-342900" lvl="0" marL="457200" rtl="0" algn="l">
              <a:spcBef>
                <a:spcPts val="0"/>
              </a:spcBef>
              <a:spcAft>
                <a:spcPts val="0"/>
              </a:spcAft>
              <a:buSzPts val="1800"/>
              <a:buChar char="●"/>
            </a:pPr>
            <a:r>
              <a:rPr lang="en"/>
              <a:t>Also include research specific to the variable that you tested (for instance, if you tested pH, you need to understand background information about pH and apply it to your specific project).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38761D"/>
                </a:solidFill>
              </a:rPr>
              <a:t>Research</a:t>
            </a:r>
            <a:r>
              <a:rPr lang="en">
                <a:solidFill>
                  <a:srgbClr val="38761D"/>
                </a:solidFill>
              </a:rPr>
              <a:t>: About a seed</a:t>
            </a:r>
            <a:endParaRPr>
              <a:solidFill>
                <a:srgbClr val="38761D"/>
              </a:solidFill>
            </a:endParaRPr>
          </a:p>
        </p:txBody>
      </p:sp>
      <p:sp>
        <p:nvSpPr>
          <p:cNvPr id="75" name="Google Shape;75;p16"/>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Here on earth, plants and seeds are some of the top needs for survival of life. Seeds are not only edible, like soybean and sunflower seeds, but they also help plants reproduce and grow more. If we did not have them, plants wouldn’t be able to keep growing, and they would eventually die. Seeds are usually “asleep” for a while, but they are very well alive. Some seeds have been grown that have been around for over 1000 years! When a seed is grown it is </a:t>
            </a:r>
            <a:r>
              <a:rPr lang="en"/>
              <a:t>usually</a:t>
            </a:r>
            <a:r>
              <a:rPr lang="en"/>
              <a:t> dried, and when the seed gets wet, it soaks and softens the seed, and starts the seed germination.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38761D"/>
                </a:solidFill>
              </a:rPr>
              <a:t>Research</a:t>
            </a:r>
            <a:r>
              <a:rPr lang="en">
                <a:solidFill>
                  <a:srgbClr val="38761D"/>
                </a:solidFill>
              </a:rPr>
              <a:t>: Seed Germination and Growth</a:t>
            </a:r>
            <a:endParaRPr>
              <a:solidFill>
                <a:srgbClr val="38761D"/>
              </a:solidFill>
            </a:endParaRPr>
          </a:p>
        </p:txBody>
      </p:sp>
      <p:sp>
        <p:nvSpPr>
          <p:cNvPr id="81" name="Google Shape;81;p17"/>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When germinating a seed, the first step to germination is the radicle, or the baby root, comes out of the bottom and “roots” into the soil. Then, the baby stem, or Plumule pushes the seed up, out of the soil. Then, </a:t>
            </a:r>
            <a:r>
              <a:rPr lang="en"/>
              <a:t>the seed splits and out come the baby leaves, or the Cotyledons. Sometimes, seeds are dead, and aren't able to grow. That’s why many people, including our mentor reccomend planting multiple seeds.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38761D"/>
                </a:solidFill>
              </a:rPr>
              <a:t>Research Notes on pH and soybeans</a:t>
            </a:r>
            <a:endParaRPr>
              <a:solidFill>
                <a:srgbClr val="38761D"/>
              </a:solidFill>
            </a:endParaRPr>
          </a:p>
        </p:txBody>
      </p:sp>
      <p:sp>
        <p:nvSpPr>
          <p:cNvPr id="87" name="Google Shape;87;p18"/>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000000"/>
              </a:buClr>
              <a:buSzPts val="1400"/>
              <a:buFont typeface="Baloo Paaji"/>
              <a:buChar char="●"/>
            </a:pPr>
            <a:r>
              <a:rPr lang="en" sz="1400">
                <a:solidFill>
                  <a:srgbClr val="000000"/>
                </a:solidFill>
                <a:latin typeface="Baloo Paaji"/>
                <a:ea typeface="Baloo Paaji"/>
                <a:cs typeface="Baloo Paaji"/>
                <a:sym typeface="Baloo Paaji"/>
              </a:rPr>
              <a:t>You can increase the PH of water by adding Baking Soda (Wikihow)</a:t>
            </a:r>
            <a:endParaRPr sz="1400">
              <a:solidFill>
                <a:srgbClr val="000000"/>
              </a:solidFill>
              <a:latin typeface="Baloo Paaji"/>
              <a:ea typeface="Baloo Paaji"/>
              <a:cs typeface="Baloo Paaji"/>
              <a:sym typeface="Baloo Paaji"/>
            </a:endParaRPr>
          </a:p>
          <a:p>
            <a:pPr indent="-317500" lvl="0" marL="457200" rtl="0" algn="l">
              <a:spcBef>
                <a:spcPts val="0"/>
              </a:spcBef>
              <a:spcAft>
                <a:spcPts val="0"/>
              </a:spcAft>
              <a:buClr>
                <a:srgbClr val="000000"/>
              </a:buClr>
              <a:buSzPts val="1400"/>
              <a:buFont typeface="Baloo Paaji"/>
              <a:buChar char="●"/>
            </a:pPr>
            <a:r>
              <a:rPr lang="en" sz="1400">
                <a:solidFill>
                  <a:srgbClr val="000000"/>
                </a:solidFill>
                <a:latin typeface="Baloo Paaji"/>
                <a:ea typeface="Baloo Paaji"/>
                <a:cs typeface="Baloo Paaji"/>
                <a:sym typeface="Baloo Paaji"/>
              </a:rPr>
              <a:t>You can decrease PH with lemon juice/vinegar (wikihow)</a:t>
            </a:r>
            <a:endParaRPr sz="1400">
              <a:solidFill>
                <a:srgbClr val="000000"/>
              </a:solidFill>
              <a:latin typeface="Baloo Paaji"/>
              <a:ea typeface="Baloo Paaji"/>
              <a:cs typeface="Baloo Paaji"/>
              <a:sym typeface="Baloo Paaji"/>
            </a:endParaRPr>
          </a:p>
          <a:p>
            <a:pPr indent="-317500" lvl="0" marL="457200" rtl="0" algn="l">
              <a:spcBef>
                <a:spcPts val="0"/>
              </a:spcBef>
              <a:spcAft>
                <a:spcPts val="0"/>
              </a:spcAft>
              <a:buClr>
                <a:srgbClr val="000000"/>
              </a:buClr>
              <a:buSzPts val="1400"/>
              <a:buFont typeface="Baloo Paaji"/>
              <a:buChar char="●"/>
            </a:pPr>
            <a:r>
              <a:rPr lang="en" sz="1400">
                <a:solidFill>
                  <a:srgbClr val="000000"/>
                </a:solidFill>
                <a:latin typeface="Baloo Paaji"/>
                <a:ea typeface="Baloo Paaji"/>
                <a:cs typeface="Baloo Paaji"/>
                <a:sym typeface="Baloo Paaji"/>
              </a:rPr>
              <a:t>The first part of germination of a soybean is the emerging if it's radicle (Wikipedia)</a:t>
            </a:r>
            <a:endParaRPr sz="1400">
              <a:solidFill>
                <a:srgbClr val="000000"/>
              </a:solidFill>
              <a:latin typeface="Baloo Paaji"/>
              <a:ea typeface="Baloo Paaji"/>
              <a:cs typeface="Baloo Paaji"/>
              <a:sym typeface="Baloo Paaji"/>
            </a:endParaRPr>
          </a:p>
          <a:p>
            <a:pPr indent="-317500" lvl="0" marL="457200" rtl="0" algn="l">
              <a:spcBef>
                <a:spcPts val="0"/>
              </a:spcBef>
              <a:spcAft>
                <a:spcPts val="0"/>
              </a:spcAft>
              <a:buClr>
                <a:srgbClr val="000000"/>
              </a:buClr>
              <a:buSzPts val="1400"/>
              <a:buFont typeface="Baloo Paaji"/>
              <a:buChar char="●"/>
            </a:pPr>
            <a:r>
              <a:rPr lang="en" sz="1400">
                <a:solidFill>
                  <a:srgbClr val="000000"/>
                </a:solidFill>
                <a:latin typeface="Baloo Paaji"/>
                <a:ea typeface="Baloo Paaji"/>
                <a:cs typeface="Baloo Paaji"/>
                <a:sym typeface="Baloo Paaji"/>
              </a:rPr>
              <a:t> Micropyle allows the absorption of water for sprouting. (Wikipedia)</a:t>
            </a:r>
            <a:endParaRPr sz="1400">
              <a:solidFill>
                <a:srgbClr val="000000"/>
              </a:solidFill>
              <a:latin typeface="Baloo Paaji"/>
              <a:ea typeface="Baloo Paaji"/>
              <a:cs typeface="Baloo Paaji"/>
              <a:sym typeface="Baloo Paaji"/>
            </a:endParaRPr>
          </a:p>
          <a:p>
            <a:pPr indent="-317500" lvl="0" marL="457200" rtl="0" algn="l">
              <a:spcBef>
                <a:spcPts val="0"/>
              </a:spcBef>
              <a:spcAft>
                <a:spcPts val="0"/>
              </a:spcAft>
              <a:buClr>
                <a:srgbClr val="000000"/>
              </a:buClr>
              <a:buSzPts val="1400"/>
              <a:buFont typeface="Baloo Paaji"/>
              <a:buChar char="●"/>
            </a:pPr>
            <a:r>
              <a:rPr lang="en" sz="1400">
                <a:solidFill>
                  <a:srgbClr val="000000"/>
                </a:solidFill>
                <a:latin typeface="Baloo Paaji"/>
                <a:ea typeface="Baloo Paaji"/>
                <a:cs typeface="Baloo Paaji"/>
                <a:sym typeface="Baloo Paaji"/>
              </a:rPr>
              <a:t>Native to China (Wikipedia)</a:t>
            </a:r>
            <a:endParaRPr sz="1400">
              <a:solidFill>
                <a:srgbClr val="000000"/>
              </a:solidFill>
              <a:latin typeface="Baloo Paaji"/>
              <a:ea typeface="Baloo Paaji"/>
              <a:cs typeface="Baloo Paaji"/>
              <a:sym typeface="Baloo Paaji"/>
            </a:endParaRPr>
          </a:p>
          <a:p>
            <a:pPr indent="-317500" lvl="0" marL="457200" rtl="0" algn="l">
              <a:spcBef>
                <a:spcPts val="0"/>
              </a:spcBef>
              <a:spcAft>
                <a:spcPts val="0"/>
              </a:spcAft>
              <a:buClr>
                <a:srgbClr val="000000"/>
              </a:buClr>
              <a:buSzPts val="1400"/>
              <a:buFont typeface="Baloo Paaji"/>
              <a:buChar char="●"/>
            </a:pPr>
            <a:r>
              <a:rPr lang="en" sz="1400">
                <a:solidFill>
                  <a:srgbClr val="000000"/>
                </a:solidFill>
                <a:latin typeface="Baloo Paaji"/>
                <a:ea typeface="Baloo Paaji"/>
                <a:cs typeface="Baloo Paaji"/>
                <a:sym typeface="Baloo Paaji"/>
              </a:rPr>
              <a:t>50 - 77 degree F soil for good growth (gardening know how)</a:t>
            </a:r>
            <a:endParaRPr sz="1400">
              <a:solidFill>
                <a:srgbClr val="000000"/>
              </a:solidFill>
              <a:latin typeface="Baloo Paaji"/>
              <a:ea typeface="Baloo Paaji"/>
              <a:cs typeface="Baloo Paaji"/>
              <a:sym typeface="Baloo Paaji"/>
            </a:endParaRPr>
          </a:p>
          <a:p>
            <a:pPr indent="-317500" lvl="0" marL="457200" rtl="0" algn="l">
              <a:spcBef>
                <a:spcPts val="0"/>
              </a:spcBef>
              <a:spcAft>
                <a:spcPts val="0"/>
              </a:spcAft>
              <a:buClr>
                <a:srgbClr val="000000"/>
              </a:buClr>
              <a:buSzPts val="1400"/>
              <a:buFont typeface="Baloo Paaji"/>
              <a:buChar char="●"/>
            </a:pPr>
            <a:r>
              <a:rPr lang="en" sz="1400">
                <a:solidFill>
                  <a:srgbClr val="000000"/>
                </a:solidFill>
                <a:latin typeface="Baloo Paaji"/>
                <a:ea typeface="Baloo Paaji"/>
                <a:cs typeface="Baloo Paaji"/>
                <a:sym typeface="Baloo Paaji"/>
              </a:rPr>
              <a:t>8-12 hours to start to germinate</a:t>
            </a:r>
            <a:endParaRPr sz="1400">
              <a:solidFill>
                <a:srgbClr val="000000"/>
              </a:solidFill>
              <a:latin typeface="Baloo Paaji"/>
              <a:ea typeface="Baloo Paaji"/>
              <a:cs typeface="Baloo Paaji"/>
              <a:sym typeface="Baloo Paaji"/>
            </a:endParaRPr>
          </a:p>
          <a:p>
            <a:pPr indent="-317500" lvl="0" marL="457200" rtl="0" algn="l">
              <a:spcBef>
                <a:spcPts val="0"/>
              </a:spcBef>
              <a:spcAft>
                <a:spcPts val="0"/>
              </a:spcAft>
              <a:buClr>
                <a:srgbClr val="000000"/>
              </a:buClr>
              <a:buSzPts val="1400"/>
              <a:buFont typeface="Baloo Paaji"/>
              <a:buChar char="●"/>
            </a:pPr>
            <a:r>
              <a:rPr lang="en" sz="1400">
                <a:solidFill>
                  <a:srgbClr val="000000"/>
                </a:solidFill>
                <a:latin typeface="Baloo Paaji"/>
                <a:ea typeface="Baloo Paaji"/>
                <a:cs typeface="Baloo Paaji"/>
                <a:sym typeface="Baloo Paaji"/>
              </a:rPr>
              <a:t>pH means Power/Percent Of Hydrogen</a:t>
            </a:r>
            <a:endParaRPr sz="1400">
              <a:solidFill>
                <a:srgbClr val="000000"/>
              </a:solidFill>
              <a:latin typeface="Baloo Paaji"/>
              <a:ea typeface="Baloo Paaji"/>
              <a:cs typeface="Baloo Paaji"/>
              <a:sym typeface="Baloo Paaji"/>
            </a:endParaRPr>
          </a:p>
          <a:p>
            <a:pPr indent="-317500" lvl="0" marL="457200" rtl="0" algn="l">
              <a:spcBef>
                <a:spcPts val="0"/>
              </a:spcBef>
              <a:spcAft>
                <a:spcPts val="0"/>
              </a:spcAft>
              <a:buClr>
                <a:srgbClr val="000000"/>
              </a:buClr>
              <a:buSzPts val="1400"/>
              <a:buFont typeface="Baloo Paaji"/>
              <a:buChar char="●"/>
            </a:pPr>
            <a:r>
              <a:rPr lang="en" sz="1400">
                <a:solidFill>
                  <a:srgbClr val="000000"/>
                </a:solidFill>
                <a:latin typeface="Baloo Paaji"/>
                <a:ea typeface="Baloo Paaji"/>
                <a:cs typeface="Baloo Paaji"/>
                <a:sym typeface="Baloo Paaji"/>
              </a:rPr>
              <a:t>4 pH = Grapefruit Juice/Soda</a:t>
            </a:r>
            <a:endParaRPr sz="1400">
              <a:solidFill>
                <a:srgbClr val="000000"/>
              </a:solidFill>
              <a:latin typeface="Baloo Paaji"/>
              <a:ea typeface="Baloo Paaji"/>
              <a:cs typeface="Baloo Paaji"/>
              <a:sym typeface="Baloo Paaji"/>
            </a:endParaRPr>
          </a:p>
          <a:p>
            <a:pPr indent="-317500" lvl="0" marL="457200" rtl="0" algn="l">
              <a:spcBef>
                <a:spcPts val="0"/>
              </a:spcBef>
              <a:spcAft>
                <a:spcPts val="0"/>
              </a:spcAft>
              <a:buClr>
                <a:srgbClr val="000000"/>
              </a:buClr>
              <a:buSzPts val="1400"/>
              <a:buFont typeface="Baloo Paaji"/>
              <a:buChar char="●"/>
            </a:pPr>
            <a:r>
              <a:rPr lang="en" sz="1400">
                <a:solidFill>
                  <a:srgbClr val="000000"/>
                </a:solidFill>
                <a:latin typeface="Baloo Paaji"/>
                <a:ea typeface="Baloo Paaji"/>
                <a:cs typeface="Baloo Paaji"/>
                <a:sym typeface="Baloo Paaji"/>
              </a:rPr>
              <a:t>9 pH = Baking soda</a:t>
            </a:r>
            <a:endParaRPr sz="1400">
              <a:solidFill>
                <a:srgbClr val="000000"/>
              </a:solidFill>
              <a:latin typeface="Baloo Paaji"/>
              <a:ea typeface="Baloo Paaji"/>
              <a:cs typeface="Baloo Paaji"/>
              <a:sym typeface="Baloo Paaji"/>
            </a:endParaRPr>
          </a:p>
          <a:p>
            <a:pPr indent="-317500" lvl="0" marL="457200" rtl="0" algn="l">
              <a:spcBef>
                <a:spcPts val="0"/>
              </a:spcBef>
              <a:spcAft>
                <a:spcPts val="0"/>
              </a:spcAft>
              <a:buClr>
                <a:srgbClr val="000000"/>
              </a:buClr>
              <a:buSzPts val="1400"/>
              <a:buFont typeface="Baloo Paaji"/>
              <a:buChar char="●"/>
            </a:pPr>
            <a:r>
              <a:rPr lang="en" sz="1400">
                <a:solidFill>
                  <a:srgbClr val="000000"/>
                </a:solidFill>
                <a:latin typeface="Baloo Paaji"/>
                <a:ea typeface="Baloo Paaji"/>
                <a:cs typeface="Baloo Paaji"/>
                <a:sym typeface="Baloo Paaji"/>
              </a:rPr>
              <a:t>How acidic or basic a substance is</a:t>
            </a:r>
            <a:endParaRPr sz="1400">
              <a:solidFill>
                <a:srgbClr val="000000"/>
              </a:solidFill>
              <a:latin typeface="Baloo Paaji"/>
              <a:ea typeface="Baloo Paaji"/>
              <a:cs typeface="Baloo Paaji"/>
              <a:sym typeface="Baloo Paaji"/>
            </a:endParaRPr>
          </a:p>
          <a:p>
            <a:pPr indent="-317500" lvl="0" marL="457200" rtl="0" algn="l">
              <a:spcBef>
                <a:spcPts val="0"/>
              </a:spcBef>
              <a:spcAft>
                <a:spcPts val="0"/>
              </a:spcAft>
              <a:buClr>
                <a:srgbClr val="000000"/>
              </a:buClr>
              <a:buSzPts val="1400"/>
              <a:buFont typeface="Baloo Paaji"/>
              <a:buChar char="●"/>
            </a:pPr>
            <a:r>
              <a:rPr lang="en" sz="1400">
                <a:solidFill>
                  <a:srgbClr val="000000"/>
                </a:solidFill>
                <a:latin typeface="Baloo Paaji"/>
                <a:ea typeface="Baloo Paaji"/>
                <a:cs typeface="Baloo Paaji"/>
                <a:sym typeface="Baloo Paaji"/>
              </a:rPr>
              <a:t>Acidic = low pH</a:t>
            </a:r>
            <a:endParaRPr sz="1400">
              <a:solidFill>
                <a:srgbClr val="000000"/>
              </a:solidFill>
              <a:latin typeface="Baloo Paaji"/>
              <a:ea typeface="Baloo Paaji"/>
              <a:cs typeface="Baloo Paaji"/>
              <a:sym typeface="Baloo Paaji"/>
            </a:endParaRPr>
          </a:p>
          <a:p>
            <a:pPr indent="0" lvl="0" marL="0" rtl="0" algn="l">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38761D"/>
                </a:solidFill>
              </a:rPr>
              <a:t>Hypothesis</a:t>
            </a:r>
            <a:endParaRPr>
              <a:solidFill>
                <a:srgbClr val="38761D"/>
              </a:solidFill>
            </a:endParaRPr>
          </a:p>
        </p:txBody>
      </p:sp>
      <p:sp>
        <p:nvSpPr>
          <p:cNvPr id="93" name="Google Shape;93;p19"/>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If the seeds are watered with lower pH levels(more acidic water)</a:t>
            </a:r>
            <a:endParaRPr/>
          </a:p>
          <a:p>
            <a:pPr indent="0" lvl="0" marL="0" rtl="0" algn="ctr">
              <a:spcBef>
                <a:spcPts val="1600"/>
              </a:spcBef>
              <a:spcAft>
                <a:spcPts val="0"/>
              </a:spcAft>
              <a:buNone/>
            </a:pPr>
            <a:r>
              <a:rPr lang="en"/>
              <a:t>Then the plant will not grow as well as seeds watered with higher pH levels(more basic water)</a:t>
            </a:r>
            <a:endParaRPr/>
          </a:p>
          <a:p>
            <a:pPr indent="0" lvl="0" marL="0" rtl="0" algn="ctr">
              <a:spcBef>
                <a:spcPts val="1600"/>
              </a:spcBef>
              <a:spcAft>
                <a:spcPts val="1600"/>
              </a:spcAft>
              <a:buNone/>
            </a:pPr>
            <a:r>
              <a:rPr lang="en"/>
              <a:t>Because the acidity will kill the plant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38761D"/>
                </a:solidFill>
              </a:rPr>
              <a:t>Variables</a:t>
            </a:r>
            <a:endParaRPr>
              <a:solidFill>
                <a:srgbClr val="38761D"/>
              </a:solidFill>
            </a:endParaRPr>
          </a:p>
        </p:txBody>
      </p:sp>
      <p:sp>
        <p:nvSpPr>
          <p:cNvPr id="99" name="Google Shape;99;p20"/>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Identify</a:t>
            </a:r>
            <a:endParaRPr/>
          </a:p>
          <a:p>
            <a:pPr indent="-342900" lvl="0" marL="457200" rtl="0" algn="l">
              <a:spcBef>
                <a:spcPts val="1600"/>
              </a:spcBef>
              <a:spcAft>
                <a:spcPts val="0"/>
              </a:spcAft>
              <a:buSzPts val="1800"/>
              <a:buChar char="●"/>
            </a:pPr>
            <a:r>
              <a:rPr lang="en"/>
              <a:t>Independent: PH levels in the water </a:t>
            </a:r>
            <a:endParaRPr/>
          </a:p>
          <a:p>
            <a:pPr indent="-342900" lvl="0" marL="457200" rtl="0" algn="l">
              <a:spcBef>
                <a:spcPts val="0"/>
              </a:spcBef>
              <a:spcAft>
                <a:spcPts val="0"/>
              </a:spcAft>
              <a:buSzPts val="1800"/>
              <a:buChar char="●"/>
            </a:pPr>
            <a:r>
              <a:rPr lang="en"/>
              <a:t>Dependent: </a:t>
            </a:r>
            <a:r>
              <a:rPr lang="en"/>
              <a:t>height</a:t>
            </a:r>
            <a:r>
              <a:rPr lang="en"/>
              <a:t> of epicotyl (stem)</a:t>
            </a:r>
            <a:endParaRPr/>
          </a:p>
          <a:p>
            <a:pPr indent="-342900" lvl="0" marL="457200" rtl="0" algn="l">
              <a:spcBef>
                <a:spcPts val="0"/>
              </a:spcBef>
              <a:spcAft>
                <a:spcPts val="0"/>
              </a:spcAft>
              <a:buSzPts val="1800"/>
              <a:buChar char="●"/>
            </a:pPr>
            <a:r>
              <a:rPr lang="en"/>
              <a:t>C</a:t>
            </a:r>
            <a:r>
              <a:rPr lang="en"/>
              <a:t>onstants: amount of light, amount of water, and rocks that we grew them in. </a:t>
            </a:r>
            <a:endParaRPr/>
          </a:p>
          <a:p>
            <a:pPr indent="-342900" lvl="0" marL="457200" rtl="0" algn="l">
              <a:spcBef>
                <a:spcPts val="0"/>
              </a:spcBef>
              <a:spcAft>
                <a:spcPts val="0"/>
              </a:spcAft>
              <a:buSzPts val="1800"/>
              <a:buChar char="●"/>
            </a:pPr>
            <a:r>
              <a:rPr lang="en"/>
              <a:t>Control tap water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292850"/>
            <a:ext cx="8520600" cy="80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38761D"/>
                </a:solidFill>
              </a:rPr>
              <a:t>Materials</a:t>
            </a:r>
            <a:endParaRPr>
              <a:solidFill>
                <a:srgbClr val="38761D"/>
              </a:solidFill>
            </a:endParaRPr>
          </a:p>
        </p:txBody>
      </p:sp>
      <p:sp>
        <p:nvSpPr>
          <p:cNvPr id="105" name="Google Shape;105;p21"/>
          <p:cNvSpPr txBox="1"/>
          <p:nvPr>
            <p:ph idx="1" type="body"/>
          </p:nvPr>
        </p:nvSpPr>
        <p:spPr>
          <a:xfrm>
            <a:off x="311700" y="1228675"/>
            <a:ext cx="8520600" cy="334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650 ml of water</a:t>
            </a:r>
            <a:endParaRPr/>
          </a:p>
          <a:p>
            <a:pPr indent="-342900" lvl="0" marL="457200" rtl="0" algn="l">
              <a:spcBef>
                <a:spcPts val="0"/>
              </a:spcBef>
              <a:spcAft>
                <a:spcPts val="0"/>
              </a:spcAft>
              <a:buSzPts val="1800"/>
              <a:buChar char="●"/>
            </a:pPr>
            <a:r>
              <a:rPr lang="en"/>
              <a:t>2 packets of ph level changer (9.18, 4.00)</a:t>
            </a:r>
            <a:endParaRPr/>
          </a:p>
          <a:p>
            <a:pPr indent="-342900" lvl="0" marL="457200" rtl="0" algn="l">
              <a:spcBef>
                <a:spcPts val="0"/>
              </a:spcBef>
              <a:spcAft>
                <a:spcPts val="0"/>
              </a:spcAft>
              <a:buSzPts val="1800"/>
              <a:buChar char="●"/>
            </a:pPr>
            <a:r>
              <a:rPr lang="en"/>
              <a:t>24 </a:t>
            </a:r>
            <a:r>
              <a:rPr lang="en"/>
              <a:t>soybean</a:t>
            </a:r>
            <a:r>
              <a:rPr lang="en"/>
              <a:t> seeds</a:t>
            </a:r>
            <a:endParaRPr/>
          </a:p>
          <a:p>
            <a:pPr indent="-342900" lvl="0" marL="457200" rtl="0" algn="l">
              <a:spcBef>
                <a:spcPts val="0"/>
              </a:spcBef>
              <a:spcAft>
                <a:spcPts val="0"/>
              </a:spcAft>
              <a:buSzPts val="1800"/>
              <a:buChar char="●"/>
            </a:pPr>
            <a:r>
              <a:rPr lang="en"/>
              <a:t>Gravel</a:t>
            </a:r>
            <a:endParaRPr/>
          </a:p>
          <a:p>
            <a:pPr indent="-342900" lvl="0" marL="457200" rtl="0" algn="l">
              <a:spcBef>
                <a:spcPts val="0"/>
              </a:spcBef>
              <a:spcAft>
                <a:spcPts val="0"/>
              </a:spcAft>
              <a:buSzPts val="1800"/>
              <a:buChar char="●"/>
            </a:pPr>
            <a:r>
              <a:rPr lang="en"/>
              <a:t>12 plastic cups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