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Amatic SC"/>
      <p:regular r:id="rId16"/>
      <p:bold r:id="rId17"/>
    </p:embeddedFont>
    <p:embeddedFont>
      <p:font typeface="Source Code Pr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C5C45F7-64BD-4EAF-8EF3-B83CC5004D2A}">
  <a:tblStyle styleId="{DC5C45F7-64BD-4EAF-8EF3-B83CC5004D2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ourceCodePro-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SourceCodePro-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AmaticSC-bold.fntdata"/><Relationship Id="rId16" Type="http://schemas.openxmlformats.org/officeDocument/2006/relationships/font" Target="fonts/AmaticSC-regular.fntdata"/><Relationship Id="rId5" Type="http://schemas.openxmlformats.org/officeDocument/2006/relationships/slideMaster" Target="slideMasters/slideMaster1.xml"/><Relationship Id="rId19" Type="http://schemas.openxmlformats.org/officeDocument/2006/relationships/font" Target="fonts/SourceCodePro-bold.fntdata"/><Relationship Id="rId6" Type="http://schemas.openxmlformats.org/officeDocument/2006/relationships/notesMaster" Target="notesMasters/notesMaster1.xml"/><Relationship Id="rId18" Type="http://schemas.openxmlformats.org/officeDocument/2006/relationships/font" Target="fonts/SourceCodePro-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253a715f7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253a715f7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253a715f7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253a715f7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253a715f7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253a715f7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253a715f7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253a715f7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253a715f7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253a715f7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253a715f7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253a715f7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253a715f7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253a715f7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253a715f7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253a715f7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i.org/10.1007/s10658-008-9325-y" TargetMode="External"/><Relationship Id="rId4" Type="http://schemas.openxmlformats.org/officeDocument/2006/relationships/hyperlink" Target="https://www.agric.wa.gov.au/potatoes/soft-rot-diseases-potatoes" TargetMode="External"/><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32575"/>
            <a:ext cx="8520600" cy="255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200"/>
              <a:t>Planting Science Presentation</a:t>
            </a:r>
            <a:endParaRPr sz="7200"/>
          </a:p>
          <a:p>
            <a:pPr indent="0" lvl="0" marL="0" rtl="0" algn="ctr">
              <a:spcBef>
                <a:spcPts val="0"/>
              </a:spcBef>
              <a:spcAft>
                <a:spcPts val="0"/>
              </a:spcAft>
              <a:buNone/>
            </a:pPr>
            <a:r>
              <a:rPr b="0" lang="en" sz="4800"/>
              <a:t>Osmosis and Diffusion Lab</a:t>
            </a:r>
            <a:endParaRPr b="0" sz="4800"/>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Amatic SC"/>
                <a:ea typeface="Amatic SC"/>
                <a:cs typeface="Amatic SC"/>
                <a:sym typeface="Amatic SC"/>
              </a:rPr>
              <a:t>Shaunak, Amani, and Dhruv</a:t>
            </a:r>
            <a:endParaRPr sz="3600">
              <a:latin typeface="Amatic SC"/>
              <a:ea typeface="Amatic SC"/>
              <a:cs typeface="Amatic SC"/>
              <a:sym typeface="Amatic S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Explore</a:t>
            </a:r>
            <a:endParaRPr/>
          </a:p>
        </p:txBody>
      </p:sp>
      <p:sp>
        <p:nvSpPr>
          <p:cNvPr id="63" name="Google Shape;63;p14"/>
          <p:cNvSpPr txBox="1"/>
          <p:nvPr>
            <p:ph idx="1" type="body"/>
          </p:nvPr>
        </p:nvSpPr>
        <p:spPr>
          <a:xfrm>
            <a:off x="311700" y="1127325"/>
            <a:ext cx="5883000" cy="34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t>The Erwinia genus has several bacterium that are responsible for soft rot in potatoes along with other organisms. The main type of spoilage by these bacteria is soft rots caused by pectic enzymes that break down pectins, resulting in a mushy appearance, bad odor, water-soaked appearance. Soft rot is caused by pathogens, like those of the Erwinia genus, that secrete enzymes capable of decomposing cell wall structures, thereby destroying the texture of plant tissue (Taylor). When bacteria enters a host cell, it damages the membrane of the cell (de Haan). The bacteria may also produce toxins that take over and destroy the host cell. The production of these products results in the direct damage of the host cell. The goal was to the affect of the bacteria of the permeability of the cell membrane.</a:t>
            </a:r>
            <a:endParaRPr sz="1300"/>
          </a:p>
        </p:txBody>
      </p:sp>
      <p:pic>
        <p:nvPicPr>
          <p:cNvPr id="64" name="Google Shape;64;p14"/>
          <p:cNvPicPr preferRelativeResize="0"/>
          <p:nvPr/>
        </p:nvPicPr>
        <p:blipFill>
          <a:blip r:embed="rId3">
            <a:alphaModFix/>
          </a:blip>
          <a:stretch>
            <a:fillRect/>
          </a:stretch>
        </p:blipFill>
        <p:spPr>
          <a:xfrm>
            <a:off x="6363875" y="531075"/>
            <a:ext cx="2468425" cy="2125600"/>
          </a:xfrm>
          <a:prstGeom prst="rect">
            <a:avLst/>
          </a:prstGeom>
          <a:noFill/>
          <a:ln>
            <a:noFill/>
          </a:ln>
        </p:spPr>
      </p:pic>
      <p:pic>
        <p:nvPicPr>
          <p:cNvPr id="65" name="Google Shape;65;p14"/>
          <p:cNvPicPr preferRelativeResize="0"/>
          <p:nvPr/>
        </p:nvPicPr>
        <p:blipFill>
          <a:blip r:embed="rId4">
            <a:alphaModFix/>
          </a:blip>
          <a:stretch>
            <a:fillRect/>
          </a:stretch>
        </p:blipFill>
        <p:spPr>
          <a:xfrm>
            <a:off x="6363875" y="2856836"/>
            <a:ext cx="2468426" cy="18485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Research Question</a:t>
            </a:r>
            <a:endParaRPr/>
          </a:p>
        </p:txBody>
      </p:sp>
      <p:sp>
        <p:nvSpPr>
          <p:cNvPr id="71" name="Google Shape;71;p15"/>
          <p:cNvSpPr txBox="1"/>
          <p:nvPr>
            <p:ph idx="1" type="body"/>
          </p:nvPr>
        </p:nvSpPr>
        <p:spPr>
          <a:xfrm>
            <a:off x="311700" y="1152475"/>
            <a:ext cx="8520600" cy="107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How does bacteria from the </a:t>
            </a:r>
            <a:r>
              <a:rPr i="1" lang="en"/>
              <a:t>Erwinia</a:t>
            </a:r>
            <a:r>
              <a:rPr lang="en"/>
              <a:t> genus affect the osmolarity of potatoes?</a:t>
            </a:r>
            <a:endParaRPr/>
          </a:p>
        </p:txBody>
      </p:sp>
      <p:sp>
        <p:nvSpPr>
          <p:cNvPr id="72" name="Google Shape;72;p15"/>
          <p:cNvSpPr txBox="1"/>
          <p:nvPr>
            <p:ph type="title"/>
          </p:nvPr>
        </p:nvSpPr>
        <p:spPr>
          <a:xfrm>
            <a:off x="311700" y="23721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Prediction</a:t>
            </a:r>
            <a:endParaRPr/>
          </a:p>
        </p:txBody>
      </p:sp>
      <p:sp>
        <p:nvSpPr>
          <p:cNvPr id="73" name="Google Shape;73;p15"/>
          <p:cNvSpPr txBox="1"/>
          <p:nvPr>
            <p:ph idx="1" type="body"/>
          </p:nvPr>
        </p:nvSpPr>
        <p:spPr>
          <a:xfrm>
            <a:off x="311700" y="3154875"/>
            <a:ext cx="8616000" cy="107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The infected potatoes will have a greater rate of osmosis as their cell membrane will be less selectively permeable than the membrane of the control. In other words, the masses of the infected potatoes will increase greater than the control.</a:t>
            </a:r>
            <a:endParaRPr/>
          </a:p>
        </p:txBody>
      </p:sp>
      <p:pic>
        <p:nvPicPr>
          <p:cNvPr id="74" name="Google Shape;74;p15"/>
          <p:cNvPicPr preferRelativeResize="0"/>
          <p:nvPr/>
        </p:nvPicPr>
        <p:blipFill>
          <a:blip r:embed="rId3">
            <a:alphaModFix/>
          </a:blip>
          <a:stretch>
            <a:fillRect/>
          </a:stretch>
        </p:blipFill>
        <p:spPr>
          <a:xfrm>
            <a:off x="7483474" y="70073"/>
            <a:ext cx="1534376" cy="109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Experimental Design</a:t>
            </a:r>
            <a:endParaRPr/>
          </a:p>
        </p:txBody>
      </p:sp>
      <p:sp>
        <p:nvSpPr>
          <p:cNvPr id="80" name="Google Shape;80;p16"/>
          <p:cNvSpPr txBox="1"/>
          <p:nvPr>
            <p:ph idx="1" type="body"/>
          </p:nvPr>
        </p:nvSpPr>
        <p:spPr>
          <a:xfrm>
            <a:off x="311700" y="1170050"/>
            <a:ext cx="8520600" cy="3474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sz="1400"/>
              <a:t>Bleach 2 potatoes for 20 minutes. Then, using a toothpick that has been dipped in the </a:t>
            </a:r>
            <a:r>
              <a:rPr i="1" lang="en" sz="1400"/>
              <a:t>Erwinia</a:t>
            </a:r>
            <a:r>
              <a:rPr lang="en" sz="1400"/>
              <a:t> Genus bacteria, prick the potato four times, once at each long end horizontal and once on top and bottom.</a:t>
            </a:r>
            <a:endParaRPr sz="1400"/>
          </a:p>
          <a:p>
            <a:pPr indent="-317500" lvl="0" marL="457200" rtl="0" algn="l">
              <a:spcBef>
                <a:spcPts val="0"/>
              </a:spcBef>
              <a:spcAft>
                <a:spcPts val="0"/>
              </a:spcAft>
              <a:buSzPts val="1400"/>
              <a:buAutoNum type="arabicPeriod"/>
            </a:pPr>
            <a:r>
              <a:rPr lang="en" sz="1400"/>
              <a:t>After 7 days, cut both potatoes into 4 similarly sized pieces each and mass each one.</a:t>
            </a:r>
            <a:endParaRPr sz="1400"/>
          </a:p>
          <a:p>
            <a:pPr indent="-317500" lvl="0" marL="457200" rtl="0" algn="l">
              <a:spcBef>
                <a:spcPts val="0"/>
              </a:spcBef>
              <a:spcAft>
                <a:spcPts val="0"/>
              </a:spcAft>
              <a:buSzPts val="1400"/>
              <a:buAutoNum type="arabicPeriod"/>
            </a:pPr>
            <a:r>
              <a:rPr lang="en" sz="1400"/>
              <a:t>Measure 150 mL of water into a beaker eight times. Put two drops of blue dye into each water and mix.</a:t>
            </a:r>
            <a:endParaRPr sz="1400"/>
          </a:p>
          <a:p>
            <a:pPr indent="-317500" lvl="0" marL="457200" rtl="0" algn="l">
              <a:spcBef>
                <a:spcPts val="0"/>
              </a:spcBef>
              <a:spcAft>
                <a:spcPts val="0"/>
              </a:spcAft>
              <a:buSzPts val="1400"/>
              <a:buAutoNum type="arabicPeriod"/>
            </a:pPr>
            <a:r>
              <a:rPr lang="en" sz="1400"/>
              <a:t>Submerge one potato piece into each beaker for 7 days and record </a:t>
            </a:r>
            <a:r>
              <a:rPr lang="en" sz="1400"/>
              <a:t>observations.</a:t>
            </a:r>
            <a:endParaRPr sz="1400"/>
          </a:p>
          <a:p>
            <a:pPr indent="-317500" lvl="0" marL="457200" rtl="0" algn="l">
              <a:spcBef>
                <a:spcPts val="0"/>
              </a:spcBef>
              <a:spcAft>
                <a:spcPts val="0"/>
              </a:spcAft>
              <a:buSzPts val="1400"/>
              <a:buAutoNum type="arabicPeriod"/>
            </a:pPr>
            <a:r>
              <a:rPr lang="en" sz="1400"/>
              <a:t>At the end of the allotted time, remove the potatoes from the beakers and mass each piece. Calculate the mass differences.</a:t>
            </a:r>
            <a:endParaRPr sz="1400"/>
          </a:p>
          <a:p>
            <a:pPr indent="-317500" lvl="0" marL="457200" rtl="0" algn="l">
              <a:spcBef>
                <a:spcPts val="0"/>
              </a:spcBef>
              <a:spcAft>
                <a:spcPts val="0"/>
              </a:spcAft>
              <a:buSzPts val="1400"/>
              <a:buAutoNum type="arabicPeriod"/>
            </a:pPr>
            <a:r>
              <a:rPr lang="en" sz="1400"/>
              <a:t>Cut a small piece off one non-infected potato sample and one infected potato sample. Create microscope slides and observe/record differences.</a:t>
            </a:r>
            <a:endParaRPr sz="1400"/>
          </a:p>
        </p:txBody>
      </p:sp>
      <p:pic>
        <p:nvPicPr>
          <p:cNvPr id="81" name="Google Shape;81;p16"/>
          <p:cNvPicPr preferRelativeResize="0"/>
          <p:nvPr/>
        </p:nvPicPr>
        <p:blipFill>
          <a:blip r:embed="rId3">
            <a:alphaModFix/>
          </a:blip>
          <a:stretch>
            <a:fillRect/>
          </a:stretch>
        </p:blipFill>
        <p:spPr>
          <a:xfrm>
            <a:off x="7483474" y="70073"/>
            <a:ext cx="1534376" cy="1093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Collection</a:t>
            </a:r>
            <a:endParaRPr/>
          </a:p>
        </p:txBody>
      </p:sp>
      <p:graphicFrame>
        <p:nvGraphicFramePr>
          <p:cNvPr id="87" name="Google Shape;87;p17"/>
          <p:cNvGraphicFramePr/>
          <p:nvPr/>
        </p:nvGraphicFramePr>
        <p:xfrm>
          <a:off x="916938" y="1183825"/>
          <a:ext cx="3000000" cy="3000000"/>
        </p:xfrm>
        <a:graphic>
          <a:graphicData uri="http://schemas.openxmlformats.org/drawingml/2006/table">
            <a:tbl>
              <a:tblPr>
                <a:noFill/>
                <a:tableStyleId>{DC5C45F7-64BD-4EAF-8EF3-B83CC5004D2A}</a:tableStyleId>
              </a:tblPr>
              <a:tblGrid>
                <a:gridCol w="682475"/>
                <a:gridCol w="1192950"/>
                <a:gridCol w="1134075"/>
                <a:gridCol w="1134075"/>
                <a:gridCol w="1055525"/>
                <a:gridCol w="1055525"/>
                <a:gridCol w="1055525"/>
              </a:tblGrid>
              <a:tr h="459975">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Trial #</a:t>
                      </a:r>
                      <a:endParaRPr b="1"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Control</a:t>
                      </a:r>
                      <a:r>
                        <a:rPr b="1" lang="en" sz="1600">
                          <a:latin typeface="Times New Roman"/>
                          <a:ea typeface="Times New Roman"/>
                          <a:cs typeface="Times New Roman"/>
                          <a:sym typeface="Times New Roman"/>
                        </a:rPr>
                        <a:t> Before</a:t>
                      </a:r>
                      <a:endParaRPr b="1" sz="1600">
                        <a:latin typeface="Times New Roman"/>
                        <a:ea typeface="Times New Roman"/>
                        <a:cs typeface="Times New Roman"/>
                        <a:sym typeface="Times New Roman"/>
                      </a:endParaRPr>
                    </a:p>
                  </a:txBody>
                  <a:tcPr marT="63500" marB="63500" marR="63500" marL="63500" anchor="ctr">
                    <a:solidFill>
                      <a:srgbClr val="CFE2F3"/>
                    </a:solidFill>
                  </a:tcPr>
                </a:tc>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Control</a:t>
                      </a:r>
                      <a:r>
                        <a:rPr b="1" lang="en" sz="1600">
                          <a:latin typeface="Times New Roman"/>
                          <a:ea typeface="Times New Roman"/>
                          <a:cs typeface="Times New Roman"/>
                          <a:sym typeface="Times New Roman"/>
                        </a:rPr>
                        <a:t> After</a:t>
                      </a:r>
                      <a:endParaRPr b="1" sz="1600">
                        <a:latin typeface="Times New Roman"/>
                        <a:ea typeface="Times New Roman"/>
                        <a:cs typeface="Times New Roman"/>
                        <a:sym typeface="Times New Roman"/>
                      </a:endParaRPr>
                    </a:p>
                  </a:txBody>
                  <a:tcPr marT="63500" marB="63500" marR="63500" marL="63500" anchor="ctr">
                    <a:solidFill>
                      <a:srgbClr val="CFE2F3"/>
                    </a:solidFill>
                  </a:tcPr>
                </a:tc>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 Mass Change</a:t>
                      </a:r>
                      <a:endParaRPr b="1" sz="1600">
                        <a:latin typeface="Times New Roman"/>
                        <a:ea typeface="Times New Roman"/>
                        <a:cs typeface="Times New Roman"/>
                        <a:sym typeface="Times New Roman"/>
                      </a:endParaRPr>
                    </a:p>
                  </a:txBody>
                  <a:tcPr marT="63500" marB="63500" marR="63500" marL="63500" anchor="ctr">
                    <a:solidFill>
                      <a:srgbClr val="CFE2F3"/>
                    </a:solidFill>
                  </a:tcPr>
                </a:tc>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Bacteria Before</a:t>
                      </a:r>
                      <a:endParaRPr b="1" sz="1600">
                        <a:latin typeface="Times New Roman"/>
                        <a:ea typeface="Times New Roman"/>
                        <a:cs typeface="Times New Roman"/>
                        <a:sym typeface="Times New Roman"/>
                      </a:endParaRPr>
                    </a:p>
                  </a:txBody>
                  <a:tcPr marT="63500" marB="63500" marR="63500" marL="63500" anchor="ctr">
                    <a:solidFill>
                      <a:srgbClr val="E6B8AF"/>
                    </a:solidFill>
                  </a:tcPr>
                </a:tc>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Bacteria After</a:t>
                      </a:r>
                      <a:endParaRPr b="1" sz="1600">
                        <a:latin typeface="Times New Roman"/>
                        <a:ea typeface="Times New Roman"/>
                        <a:cs typeface="Times New Roman"/>
                        <a:sym typeface="Times New Roman"/>
                      </a:endParaRPr>
                    </a:p>
                  </a:txBody>
                  <a:tcPr marT="63500" marB="63500" marR="63500" marL="63500" anchor="ctr">
                    <a:solidFill>
                      <a:srgbClr val="E6B8AF"/>
                    </a:solidFill>
                  </a:tcPr>
                </a:tc>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 Mass Change</a:t>
                      </a:r>
                      <a:endParaRPr b="1" sz="1600">
                        <a:latin typeface="Times New Roman"/>
                        <a:ea typeface="Times New Roman"/>
                        <a:cs typeface="Times New Roman"/>
                        <a:sym typeface="Times New Roman"/>
                      </a:endParaRPr>
                    </a:p>
                  </a:txBody>
                  <a:tcPr marT="63500" marB="63500" marR="63500" marL="63500" anchor="ctr">
                    <a:solidFill>
                      <a:srgbClr val="E6B8AF"/>
                    </a:solidFill>
                  </a:tcPr>
                </a:tc>
              </a:tr>
              <a:tr h="459975">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1</a:t>
                      </a:r>
                      <a:endParaRPr b="1"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30.90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12.94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-58.1%</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40.66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18.29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-55.0%</a:t>
                      </a:r>
                      <a:endParaRPr sz="1600">
                        <a:latin typeface="Times New Roman"/>
                        <a:ea typeface="Times New Roman"/>
                        <a:cs typeface="Times New Roman"/>
                        <a:sym typeface="Times New Roman"/>
                      </a:endParaRPr>
                    </a:p>
                  </a:txBody>
                  <a:tcPr marT="63500" marB="63500" marR="63500" marL="63500" anchor="ctr"/>
                </a:tc>
              </a:tr>
              <a:tr h="459975">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2</a:t>
                      </a:r>
                      <a:endParaRPr b="1"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36.61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15.11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-58.7%</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39.68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16.61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-58.1%</a:t>
                      </a:r>
                      <a:endParaRPr sz="1600">
                        <a:latin typeface="Times New Roman"/>
                        <a:ea typeface="Times New Roman"/>
                        <a:cs typeface="Times New Roman"/>
                        <a:sym typeface="Times New Roman"/>
                      </a:endParaRPr>
                    </a:p>
                  </a:txBody>
                  <a:tcPr marT="63500" marB="63500" marR="63500" marL="63500" anchor="ctr"/>
                </a:tc>
              </a:tr>
              <a:tr h="459975">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3</a:t>
                      </a:r>
                      <a:endParaRPr b="1"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37.54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35.77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-4.7%</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31.22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15.36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-50.8%</a:t>
                      </a:r>
                      <a:endParaRPr sz="1600">
                        <a:latin typeface="Times New Roman"/>
                        <a:ea typeface="Times New Roman"/>
                        <a:cs typeface="Times New Roman"/>
                        <a:sym typeface="Times New Roman"/>
                      </a:endParaRPr>
                    </a:p>
                  </a:txBody>
                  <a:tcPr marT="63500" marB="63500" marR="63500" marL="63500" anchor="ctr"/>
                </a:tc>
              </a:tr>
              <a:tr h="445950">
                <a:tc>
                  <a:txBody>
                    <a:bodyPr/>
                    <a:lstStyle/>
                    <a:p>
                      <a:pPr indent="0" lvl="0" marL="0" rtl="0" algn="ctr">
                        <a:spcBef>
                          <a:spcPts val="0"/>
                        </a:spcBef>
                        <a:spcAft>
                          <a:spcPts val="0"/>
                        </a:spcAft>
                        <a:buNone/>
                      </a:pPr>
                      <a:r>
                        <a:rPr b="1" lang="en" sz="1600">
                          <a:latin typeface="Times New Roman"/>
                          <a:ea typeface="Times New Roman"/>
                          <a:cs typeface="Times New Roman"/>
                          <a:sym typeface="Times New Roman"/>
                        </a:rPr>
                        <a:t>4</a:t>
                      </a:r>
                      <a:endParaRPr b="1"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34.20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36.07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+5.5%</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35.05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13.11 g</a:t>
                      </a:r>
                      <a:endParaRPr sz="1600">
                        <a:latin typeface="Times New Roman"/>
                        <a:ea typeface="Times New Roman"/>
                        <a:cs typeface="Times New Roman"/>
                        <a:sym typeface="Times New Roman"/>
                      </a:endParaRPr>
                    </a:p>
                  </a:txBody>
                  <a:tcPr marT="63500" marB="63500" marR="63500" marL="63500" anchor="ctr"/>
                </a:tc>
                <a:tc>
                  <a:txBody>
                    <a:bodyPr/>
                    <a:lstStyle/>
                    <a:p>
                      <a:pPr indent="0" lvl="0" marL="0" rtl="0" algn="ctr">
                        <a:spcBef>
                          <a:spcPts val="0"/>
                        </a:spcBef>
                        <a:spcAft>
                          <a:spcPts val="0"/>
                        </a:spcAft>
                        <a:buNone/>
                      </a:pPr>
                      <a:r>
                        <a:rPr lang="en" sz="1600">
                          <a:latin typeface="Times New Roman"/>
                          <a:ea typeface="Times New Roman"/>
                          <a:cs typeface="Times New Roman"/>
                          <a:sym typeface="Times New Roman"/>
                        </a:rPr>
                        <a:t>-62.6%</a:t>
                      </a:r>
                      <a:endParaRPr sz="1600">
                        <a:latin typeface="Times New Roman"/>
                        <a:ea typeface="Times New Roman"/>
                        <a:cs typeface="Times New Roman"/>
                        <a:sym typeface="Times New Roman"/>
                      </a:endParaRPr>
                    </a:p>
                  </a:txBody>
                  <a:tcPr marT="63500" marB="63500" marR="63500" marL="63500" anchor="ctr"/>
                </a:tc>
              </a:tr>
            </a:tbl>
          </a:graphicData>
        </a:graphic>
      </p:graphicFrame>
      <p:sp>
        <p:nvSpPr>
          <p:cNvPr id="88" name="Google Shape;88;p17"/>
          <p:cNvSpPr txBox="1"/>
          <p:nvPr/>
        </p:nvSpPr>
        <p:spPr>
          <a:xfrm>
            <a:off x="462500" y="3743750"/>
            <a:ext cx="8254800" cy="96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Source Code Pro"/>
                <a:ea typeface="Source Code Pro"/>
                <a:cs typeface="Source Code Pro"/>
                <a:sym typeface="Source Code Pro"/>
              </a:rPr>
              <a:t>The table above shows the before and after measurements of the potato masses for each treatment. While the masses of both potatoes decreased after being submerged in water, the difference was greater for the infected potatoes. The trial #1 and #2 control potatoes had large decreases in mass because their cells burst before the full seven days had passed.</a:t>
            </a:r>
            <a:endParaRPr sz="1200">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2166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Use of Figures</a:t>
            </a:r>
            <a:endParaRPr/>
          </a:p>
        </p:txBody>
      </p:sp>
      <p:pic>
        <p:nvPicPr>
          <p:cNvPr id="94" name="Google Shape;94;p18"/>
          <p:cNvPicPr preferRelativeResize="0"/>
          <p:nvPr/>
        </p:nvPicPr>
        <p:blipFill rotWithShape="1">
          <a:blip r:embed="rId3">
            <a:alphaModFix/>
          </a:blip>
          <a:srcRect b="30416" l="0" r="0" t="8726"/>
          <a:stretch/>
        </p:blipFill>
        <p:spPr>
          <a:xfrm>
            <a:off x="720875" y="1111537"/>
            <a:ext cx="3197576" cy="2594406"/>
          </a:xfrm>
          <a:prstGeom prst="rect">
            <a:avLst/>
          </a:prstGeom>
          <a:noFill/>
          <a:ln>
            <a:noFill/>
          </a:ln>
        </p:spPr>
      </p:pic>
      <p:pic>
        <p:nvPicPr>
          <p:cNvPr id="95" name="Google Shape;95;p18"/>
          <p:cNvPicPr preferRelativeResize="0"/>
          <p:nvPr/>
        </p:nvPicPr>
        <p:blipFill rotWithShape="1">
          <a:blip r:embed="rId4">
            <a:alphaModFix/>
          </a:blip>
          <a:srcRect b="37888" l="0" r="0" t="0"/>
          <a:stretch/>
        </p:blipFill>
        <p:spPr>
          <a:xfrm>
            <a:off x="5248513" y="1084662"/>
            <a:ext cx="3197576" cy="2648151"/>
          </a:xfrm>
          <a:prstGeom prst="rect">
            <a:avLst/>
          </a:prstGeom>
          <a:noFill/>
          <a:ln>
            <a:noFill/>
          </a:ln>
        </p:spPr>
      </p:pic>
      <p:sp>
        <p:nvSpPr>
          <p:cNvPr id="96" name="Google Shape;96;p18"/>
          <p:cNvSpPr txBox="1"/>
          <p:nvPr/>
        </p:nvSpPr>
        <p:spPr>
          <a:xfrm>
            <a:off x="546575" y="3723625"/>
            <a:ext cx="3798000" cy="91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latin typeface="Source Code Pro"/>
                <a:ea typeface="Source Code Pro"/>
                <a:cs typeface="Source Code Pro"/>
                <a:sym typeface="Source Code Pro"/>
              </a:rPr>
              <a:t>Non-infected Bleached Potato </a:t>
            </a:r>
            <a:r>
              <a:rPr lang="en">
                <a:latin typeface="Source Code Pro"/>
                <a:ea typeface="Source Code Pro"/>
                <a:cs typeface="Source Code Pro"/>
                <a:sym typeface="Source Code Pro"/>
              </a:rPr>
              <a:t>cells are intact, water molecules are present, cell walls are intact, purple starch molecules are visible</a:t>
            </a:r>
            <a:endParaRPr>
              <a:latin typeface="Source Code Pro"/>
              <a:ea typeface="Source Code Pro"/>
              <a:cs typeface="Source Code Pro"/>
              <a:sym typeface="Source Code Pro"/>
            </a:endParaRPr>
          </a:p>
        </p:txBody>
      </p:sp>
      <p:sp>
        <p:nvSpPr>
          <p:cNvPr id="97" name="Google Shape;97;p18"/>
          <p:cNvSpPr txBox="1"/>
          <p:nvPr/>
        </p:nvSpPr>
        <p:spPr>
          <a:xfrm>
            <a:off x="4862350" y="3723625"/>
            <a:ext cx="3969900" cy="91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latin typeface="Source Code Pro"/>
                <a:ea typeface="Source Code Pro"/>
                <a:cs typeface="Source Code Pro"/>
                <a:sym typeface="Source Code Pro"/>
              </a:rPr>
              <a:t>I</a:t>
            </a:r>
            <a:r>
              <a:rPr lang="en" u="sng">
                <a:latin typeface="Source Code Pro"/>
                <a:ea typeface="Source Code Pro"/>
                <a:cs typeface="Source Code Pro"/>
                <a:sym typeface="Source Code Pro"/>
              </a:rPr>
              <a:t>nfected Bleached Potato</a:t>
            </a:r>
            <a:r>
              <a:rPr lang="en">
                <a:latin typeface="Source Code Pro"/>
                <a:ea typeface="Source Code Pro"/>
                <a:cs typeface="Source Code Pro"/>
                <a:sym typeface="Source Code Pro"/>
              </a:rPr>
              <a:t> </a:t>
            </a:r>
            <a:endParaRPr>
              <a:latin typeface="Source Code Pro"/>
              <a:ea typeface="Source Code Pro"/>
              <a:cs typeface="Source Code Pro"/>
              <a:sym typeface="Source Code Pro"/>
            </a:endParaRPr>
          </a:p>
          <a:p>
            <a:pPr indent="0" lvl="0" marL="0" rtl="0" algn="ctr">
              <a:spcBef>
                <a:spcPts val="0"/>
              </a:spcBef>
              <a:spcAft>
                <a:spcPts val="0"/>
              </a:spcAft>
              <a:buNone/>
            </a:pPr>
            <a:r>
              <a:rPr lang="en">
                <a:latin typeface="Source Code Pro"/>
                <a:ea typeface="Source Code Pro"/>
                <a:cs typeface="Source Code Pro"/>
                <a:sym typeface="Source Code Pro"/>
              </a:rPr>
              <a:t>cells have burst, water molecules are present and there is no cell wall intact; purple starch molecules are washed out by water</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03" name="Google Shape;103;p19"/>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Infected potato cells had a weaker cell membrane than the control potatoes after being placed in a hypotonic solution for seven days. The potato cells expanded and filled with water until they </a:t>
            </a:r>
            <a:r>
              <a:rPr lang="en" sz="1400"/>
              <a:t>burst</a:t>
            </a:r>
            <a:r>
              <a:rPr lang="en" sz="1400"/>
              <a:t>. This can be observed in the microscopic photos as there is no defined membrane and purple </a:t>
            </a:r>
            <a:r>
              <a:rPr lang="en" sz="1400"/>
              <a:t>starch</a:t>
            </a:r>
            <a:r>
              <a:rPr lang="en" sz="1400"/>
              <a:t> molecules are overwhelmed by transparent water molecules. The masses of the infected cells were much lower after the seven days compared to the </a:t>
            </a:r>
            <a:r>
              <a:rPr lang="en" sz="1400"/>
              <a:t>initial</a:t>
            </a:r>
            <a:r>
              <a:rPr lang="en" sz="1400"/>
              <a:t> </a:t>
            </a:r>
            <a:r>
              <a:rPr lang="en" sz="1400"/>
              <a:t>measurements</a:t>
            </a:r>
            <a:r>
              <a:rPr lang="en" sz="1400"/>
              <a:t> because cells of the potato pieces </a:t>
            </a:r>
            <a:r>
              <a:rPr lang="en" sz="1400"/>
              <a:t>dissolved</a:t>
            </a:r>
            <a:r>
              <a:rPr lang="en" sz="1400"/>
              <a:t> into the water. For this reason, our data may be </a:t>
            </a:r>
            <a:r>
              <a:rPr lang="en" sz="1400"/>
              <a:t>inaccurate</a:t>
            </a:r>
            <a:r>
              <a:rPr lang="en" sz="1400"/>
              <a:t> as the potatoes were soaked for an extended period of time. However, after the 7 days, it was clear that both treatments had water travel throughout the cell. In short, the bacteria infection weakened the potato cell membrane, ultimately causing them to burst in the hypotonic solution. The uninfected potatoes did not experience, but still had cells burst as they were placed in a hypotonic solution for a prolonged period of time.</a:t>
            </a:r>
            <a:endParaRPr sz="1400"/>
          </a:p>
        </p:txBody>
      </p:sp>
      <p:pic>
        <p:nvPicPr>
          <p:cNvPr id="104" name="Google Shape;104;p19"/>
          <p:cNvPicPr preferRelativeResize="0"/>
          <p:nvPr/>
        </p:nvPicPr>
        <p:blipFill>
          <a:blip r:embed="rId3">
            <a:alphaModFix/>
          </a:blip>
          <a:stretch>
            <a:fillRect/>
          </a:stretch>
        </p:blipFill>
        <p:spPr>
          <a:xfrm>
            <a:off x="7483474" y="70073"/>
            <a:ext cx="1534376" cy="109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Extension Questions</a:t>
            </a:r>
            <a:endParaRPr/>
          </a:p>
        </p:txBody>
      </p:sp>
      <p:sp>
        <p:nvSpPr>
          <p:cNvPr id="110" name="Google Shape;110;p20"/>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Does an increased bacteria concentration affect the cells with greater severity? </a:t>
            </a:r>
            <a:endParaRPr sz="1400"/>
          </a:p>
          <a:p>
            <a:pPr indent="-317500" lvl="1" marL="914400" rtl="0" algn="l">
              <a:spcBef>
                <a:spcPts val="0"/>
              </a:spcBef>
              <a:spcAft>
                <a:spcPts val="0"/>
              </a:spcAft>
              <a:buSzPts val="1400"/>
              <a:buChar char="-"/>
            </a:pPr>
            <a:r>
              <a:rPr lang="en" sz="1400"/>
              <a:t>Given the relatively low and unmeasured concentration of bacteria we used, the </a:t>
            </a:r>
            <a:r>
              <a:rPr lang="en"/>
              <a:t>effects of different </a:t>
            </a:r>
            <a:r>
              <a:rPr lang="en" sz="1400"/>
              <a:t>bacteria levels </a:t>
            </a:r>
            <a:r>
              <a:rPr lang="en"/>
              <a:t>could be measured</a:t>
            </a:r>
            <a:r>
              <a:rPr lang="en" sz="1400"/>
              <a:t> (mainly </a:t>
            </a:r>
            <a:r>
              <a:rPr lang="en"/>
              <a:t>linear</a:t>
            </a:r>
            <a:r>
              <a:rPr lang="en" sz="1400"/>
              <a:t> vs. exponential).</a:t>
            </a:r>
            <a:endParaRPr sz="1400"/>
          </a:p>
          <a:p>
            <a:pPr indent="0" lvl="0" marL="457200" rtl="0" algn="l">
              <a:spcBef>
                <a:spcPts val="0"/>
              </a:spcBef>
              <a:spcAft>
                <a:spcPts val="0"/>
              </a:spcAft>
              <a:buNone/>
            </a:pPr>
            <a:r>
              <a:t/>
            </a:r>
            <a:endParaRPr sz="1200"/>
          </a:p>
          <a:p>
            <a:pPr indent="-317500" lvl="0" marL="457200" rtl="0" algn="l">
              <a:spcBef>
                <a:spcPts val="0"/>
              </a:spcBef>
              <a:spcAft>
                <a:spcPts val="0"/>
              </a:spcAft>
              <a:buSzPts val="1400"/>
              <a:buChar char="-"/>
            </a:pPr>
            <a:r>
              <a:rPr lang="en" sz="1400"/>
              <a:t>How important is surface area vs volume/mass of an object? </a:t>
            </a:r>
            <a:endParaRPr sz="1400"/>
          </a:p>
          <a:p>
            <a:pPr indent="-317500" lvl="1" marL="914400" rtl="0" algn="l">
              <a:spcBef>
                <a:spcPts val="0"/>
              </a:spcBef>
              <a:spcAft>
                <a:spcPts val="0"/>
              </a:spcAft>
              <a:buSzPts val="1400"/>
              <a:buChar char="-"/>
            </a:pPr>
            <a:r>
              <a:rPr lang="en" sz="1400"/>
              <a:t>The bacteria was shown to have an effect, but will the same effects translate to larger cells or will ‘damage’ be mitigated instead?</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en" sz="1400"/>
              <a:t>At what point do potato cells reach maximum water capacity and burst? </a:t>
            </a:r>
            <a:endParaRPr sz="1400"/>
          </a:p>
          <a:p>
            <a:pPr indent="-317500" lvl="1" marL="914400" rtl="0" algn="l">
              <a:spcBef>
                <a:spcPts val="0"/>
              </a:spcBef>
              <a:spcAft>
                <a:spcPts val="0"/>
              </a:spcAft>
              <a:buSzPts val="1400"/>
              <a:buChar char="-"/>
            </a:pPr>
            <a:r>
              <a:rPr lang="en"/>
              <a:t>As seen in this lab’s results, t</a:t>
            </a:r>
            <a:r>
              <a:rPr lang="en" sz="1400"/>
              <a:t>he infected potato cells, after a certain period of time, burst. How many days or hours did this take?</a:t>
            </a:r>
            <a:endParaRPr sz="1400"/>
          </a:p>
        </p:txBody>
      </p:sp>
      <p:pic>
        <p:nvPicPr>
          <p:cNvPr id="111" name="Google Shape;111;p20"/>
          <p:cNvPicPr preferRelativeResize="0"/>
          <p:nvPr/>
        </p:nvPicPr>
        <p:blipFill>
          <a:blip r:embed="rId3">
            <a:alphaModFix/>
          </a:blip>
          <a:stretch>
            <a:fillRect/>
          </a:stretch>
        </p:blipFill>
        <p:spPr>
          <a:xfrm>
            <a:off x="7483474" y="70073"/>
            <a:ext cx="1534376" cy="1093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Published Literature / Literature Cited</a:t>
            </a:r>
            <a:endParaRPr/>
          </a:p>
        </p:txBody>
      </p:sp>
      <p:sp>
        <p:nvSpPr>
          <p:cNvPr id="117" name="Google Shape;117;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de Haan, E.G., Dekker-Nooren, T.C.E.M., van den Bovenkamp, G.W. et al. Pectobacterium carotovorum subsp. carotovorum can cause potato blackleg in temperate climates. Eur J Plant Pathol 122, 561 (2008). </a:t>
            </a:r>
            <a:r>
              <a:rPr lang="en" sz="1200" u="sng">
                <a:solidFill>
                  <a:schemeClr val="hlink"/>
                </a:solidFill>
                <a:hlinkClick r:id="rId3"/>
              </a:rPr>
              <a:t>https://doi.org/10.1007/s10658-008-9325-y</a:t>
            </a:r>
            <a:endParaRPr sz="1200"/>
          </a:p>
          <a:p>
            <a:pPr indent="0" lvl="0" marL="0" rtl="0" algn="l">
              <a:spcBef>
                <a:spcPts val="1600"/>
              </a:spcBef>
              <a:spcAft>
                <a:spcPts val="0"/>
              </a:spcAft>
              <a:buNone/>
            </a:pPr>
            <a:r>
              <a:rPr lang="en" sz="1200"/>
              <a:t>Taylor, A. (2017, August 11). Soft rot diseases of potatoes | Agriculture and Food. Retrieved March 30, 2020, from </a:t>
            </a:r>
            <a:r>
              <a:rPr lang="en" sz="1200" u="sng">
                <a:solidFill>
                  <a:schemeClr val="hlink"/>
                </a:solidFill>
                <a:hlinkClick r:id="rId4"/>
              </a:rPr>
              <a:t>https://www.agric.wa.gov.au/potatoes/soft-rot-diseases-potatoes</a:t>
            </a:r>
            <a:endParaRPr sz="1200"/>
          </a:p>
          <a:p>
            <a:pPr indent="0" lvl="0" marL="0" rtl="0" algn="l">
              <a:spcBef>
                <a:spcPts val="1600"/>
              </a:spcBef>
              <a:spcAft>
                <a:spcPts val="0"/>
              </a:spcAft>
              <a:buNone/>
            </a:pPr>
            <a:r>
              <a:rPr lang="en" sz="1200"/>
              <a:t>Erwinia - a description of the bacterial genus. (n.d.). Retrieved from https://catalog.hardydiagnostics.com/cp_prod/Content/hugo/Erwinia.htm</a:t>
            </a:r>
            <a:endParaRPr sz="1200"/>
          </a:p>
          <a:p>
            <a:pPr indent="0" lvl="0" marL="0" rtl="0" algn="l">
              <a:spcBef>
                <a:spcPts val="1600"/>
              </a:spcBef>
              <a:spcAft>
                <a:spcPts val="1600"/>
              </a:spcAft>
              <a:buNone/>
            </a:pPr>
            <a:r>
              <a:t/>
            </a:r>
            <a:endParaRPr sz="1200"/>
          </a:p>
        </p:txBody>
      </p:sp>
      <p:pic>
        <p:nvPicPr>
          <p:cNvPr id="118" name="Google Shape;118;p21"/>
          <p:cNvPicPr preferRelativeResize="0"/>
          <p:nvPr/>
        </p:nvPicPr>
        <p:blipFill>
          <a:blip r:embed="rId5">
            <a:alphaModFix/>
          </a:blip>
          <a:stretch>
            <a:fillRect/>
          </a:stretch>
        </p:blipFill>
        <p:spPr>
          <a:xfrm>
            <a:off x="7483474" y="70073"/>
            <a:ext cx="1534376" cy="109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