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Lst>
  <p:sldSz cy="5143500" cx="9144000"/>
  <p:notesSz cx="6858000" cy="9144000"/>
  <p:embeddedFontLst>
    <p:embeddedFont>
      <p:font typeface="Economica"/>
      <p:regular r:id="rId20"/>
      <p:bold r:id="rId21"/>
      <p:italic r:id="rId22"/>
      <p:boldItalic r:id="rId23"/>
    </p:embeddedFont>
    <p:embeddedFont>
      <p:font typeface="Open Sans"/>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A9AD1180-ECF1-4D14-86A5-75F716A08588}">
  <a:tblStyle styleId="{A9AD1180-ECF1-4D14-86A5-75F716A08588}"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Economica-regular.fntdata"/><Relationship Id="rId22" Type="http://schemas.openxmlformats.org/officeDocument/2006/relationships/font" Target="fonts/Economica-italic.fntdata"/><Relationship Id="rId21" Type="http://schemas.openxmlformats.org/officeDocument/2006/relationships/font" Target="fonts/Economica-bold.fntdata"/><Relationship Id="rId24" Type="http://schemas.openxmlformats.org/officeDocument/2006/relationships/font" Target="fonts/OpenSans-regular.fntdata"/><Relationship Id="rId23" Type="http://schemas.openxmlformats.org/officeDocument/2006/relationships/font" Target="fonts/Economica-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OpenSans-italic.fntdata"/><Relationship Id="rId25" Type="http://schemas.openxmlformats.org/officeDocument/2006/relationships/font" Target="fonts/OpenSans-bold.fntdata"/><Relationship Id="rId27" Type="http://schemas.openxmlformats.org/officeDocument/2006/relationships/font" Target="fonts/OpenSans-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Google Shape;5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g722a8b55b9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722a8b55b9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g722a8b55b9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722a8b55b9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g722a8b55b9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722a8b55b9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g722a8b55b9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722a8b55b9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Google Shape;65;g724c92cb32_1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724c92cb32_1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Google Shape;71;g722a8b55b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722a8b55b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Google Shape;78;g722a8b55b9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722a8b55b9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g722a8b55b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722a8b55b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g722a8b55b9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722a8b55b9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g722a8b55b9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722a8b55b9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g72678fdfe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72678fdfe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g722a8b55b9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722a8b55b9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744013" y="756700"/>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1" name="Google Shape;11;p2"/>
          <p:cNvSpPr/>
          <p:nvPr/>
        </p:nvSpPr>
        <p:spPr>
          <a:xfrm rot="10800000">
            <a:off x="5318350" y="32667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2" name="Google Shape;12;p2"/>
          <p:cNvSpPr txBox="1"/>
          <p:nvPr>
            <p:ph type="ctrTitle"/>
          </p:nvPr>
        </p:nvSpPr>
        <p:spPr>
          <a:xfrm>
            <a:off x="3044700" y="1444255"/>
            <a:ext cx="3054600" cy="15372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3" name="Google Shape;13;p2"/>
          <p:cNvSpPr txBox="1"/>
          <p:nvPr>
            <p:ph idx="1" type="subTitle"/>
          </p:nvPr>
        </p:nvSpPr>
        <p:spPr>
          <a:xfrm>
            <a:off x="3044700" y="3116580"/>
            <a:ext cx="3054600" cy="7014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1"/>
          <p:cNvSpPr txBox="1"/>
          <p:nvPr>
            <p:ph hasCustomPrompt="1" type="title"/>
          </p:nvPr>
        </p:nvSpPr>
        <p:spPr>
          <a:xfrm>
            <a:off x="311700" y="957125"/>
            <a:ext cx="8520600" cy="21288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p:nvPr>
            <p:ph idx="1" type="body"/>
          </p:nvPr>
        </p:nvSpPr>
        <p:spPr>
          <a:xfrm>
            <a:off x="311700" y="316200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5" name="Google Shape;55;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6" name="Shape 56"/>
        <p:cNvGrpSpPr/>
        <p:nvPr/>
      </p:nvGrpSpPr>
      <p:grpSpPr>
        <a:xfrm>
          <a:off x="0" y="0"/>
          <a:ext cx="0" cy="0"/>
          <a:chOff x="0" y="0"/>
          <a:chExt cx="0" cy="0"/>
        </a:xfrm>
      </p:grpSpPr>
      <p:sp>
        <p:nvSpPr>
          <p:cNvPr id="57" name="Google Shape;57;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5" name="Shape 15"/>
        <p:cNvGrpSpPr/>
        <p:nvPr/>
      </p:nvGrpSpPr>
      <p:grpSpPr>
        <a:xfrm>
          <a:off x="0" y="0"/>
          <a:ext cx="0" cy="0"/>
          <a:chOff x="0" y="0"/>
          <a:chExt cx="0" cy="0"/>
        </a:xfrm>
      </p:grpSpPr>
      <p:sp>
        <p:nvSpPr>
          <p:cNvPr id="16" name="Google Shape;16;p3"/>
          <p:cNvSpPr/>
          <p:nvPr/>
        </p:nvSpPr>
        <p:spPr>
          <a:xfrm flipH="1">
            <a:off x="7595938" y="4602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7" name="Google Shape;17;p3"/>
          <p:cNvSpPr/>
          <p:nvPr/>
        </p:nvSpPr>
        <p:spPr>
          <a:xfrm flipH="1" rot="10800000">
            <a:off x="466425" y="35583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8" name="Google Shape;18;p3"/>
          <p:cNvSpPr txBox="1"/>
          <p:nvPr>
            <p:ph type="title"/>
          </p:nvPr>
        </p:nvSpPr>
        <p:spPr>
          <a:xfrm>
            <a:off x="773700" y="1806450"/>
            <a:ext cx="7596600" cy="1530600"/>
          </a:xfrm>
          <a:prstGeom prst="rect">
            <a:avLst/>
          </a:prstGeom>
        </p:spPr>
        <p:txBody>
          <a:bodyPr anchorCtr="0" anchor="ctr" bIns="91425" lIns="91425" spcFirstLastPara="1" rIns="91425" wrap="square" tIns="91425">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0"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4"/>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4"/>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5" name="Shape 25"/>
        <p:cNvGrpSpPr/>
        <p:nvPr/>
      </p:nvGrpSpPr>
      <p:grpSpPr>
        <a:xfrm>
          <a:off x="0" y="0"/>
          <a:ext cx="0" cy="0"/>
          <a:chOff x="0" y="0"/>
          <a:chExt cx="0" cy="0"/>
        </a:xfrm>
      </p:grpSpPr>
      <p:sp>
        <p:nvSpPr>
          <p:cNvPr id="26" name="Google Shape;26;p5"/>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7" name="Google Shape;27;p5"/>
          <p:cNvSpPr txBox="1"/>
          <p:nvPr>
            <p:ph idx="1" type="body"/>
          </p:nvPr>
        </p:nvSpPr>
        <p:spPr>
          <a:xfrm>
            <a:off x="311700" y="1225225"/>
            <a:ext cx="3999900" cy="3354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2" type="body"/>
          </p:nvPr>
        </p:nvSpPr>
        <p:spPr>
          <a:xfrm>
            <a:off x="4832400" y="1225225"/>
            <a:ext cx="3999900" cy="3354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32" name="Google Shape;32;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3" name="Shape 33"/>
        <p:cNvGrpSpPr/>
        <p:nvPr/>
      </p:nvGrpSpPr>
      <p:grpSpPr>
        <a:xfrm>
          <a:off x="0" y="0"/>
          <a:ext cx="0" cy="0"/>
          <a:chOff x="0" y="0"/>
          <a:chExt cx="0" cy="0"/>
        </a:xfrm>
      </p:grpSpPr>
      <p:sp>
        <p:nvSpPr>
          <p:cNvPr id="34" name="Google Shape;34;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5" name="Google Shape;35;p7"/>
          <p:cNvSpPr txBox="1"/>
          <p:nvPr>
            <p:ph idx="1" type="body"/>
          </p:nvPr>
        </p:nvSpPr>
        <p:spPr>
          <a:xfrm>
            <a:off x="311700" y="1399400"/>
            <a:ext cx="2808000" cy="27849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6" name="Google Shape;36;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7"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8"/>
          <p:cNvSpPr txBox="1"/>
          <p:nvPr>
            <p:ph type="title"/>
          </p:nvPr>
        </p:nvSpPr>
        <p:spPr>
          <a:xfrm>
            <a:off x="490250" y="450150"/>
            <a:ext cx="5878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 name="Google Shape;43;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4" name="Google Shape;44;p9"/>
          <p:cNvSpPr txBox="1"/>
          <p:nvPr>
            <p:ph type="title"/>
          </p:nvPr>
        </p:nvSpPr>
        <p:spPr>
          <a:xfrm>
            <a:off x="265500" y="929275"/>
            <a:ext cx="4045200" cy="17862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p:txBody>
      </p:sp>
      <p:sp>
        <p:nvSpPr>
          <p:cNvPr id="45" name="Google Shape;45;p9"/>
          <p:cNvSpPr txBox="1"/>
          <p:nvPr>
            <p:ph idx="1" type="subTitle"/>
          </p:nvPr>
        </p:nvSpPr>
        <p:spPr>
          <a:xfrm>
            <a:off x="265500" y="2769001"/>
            <a:ext cx="4045200" cy="1574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p:txBody>
      </p:sp>
      <p:sp>
        <p:nvSpPr>
          <p:cNvPr id="46" name="Google Shape;46;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7" name="Google Shape;47;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8" name="Shape 48"/>
        <p:cNvGrpSpPr/>
        <p:nvPr/>
      </p:nvGrpSpPr>
      <p:grpSpPr>
        <a:xfrm>
          <a:off x="0" y="0"/>
          <a:ext cx="0" cy="0"/>
          <a:chOff x="0" y="0"/>
          <a:chExt cx="0" cy="0"/>
        </a:xfrm>
      </p:grpSpPr>
      <p:sp>
        <p:nvSpPr>
          <p:cNvPr id="49" name="Google Shape;49;p10"/>
          <p:cNvSpPr txBox="1"/>
          <p:nvPr>
            <p:ph idx="1" type="body"/>
          </p:nvPr>
        </p:nvSpPr>
        <p:spPr>
          <a:xfrm>
            <a:off x="319500" y="42189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p:txBody>
      </p:sp>
      <p:sp>
        <p:nvSpPr>
          <p:cNvPr id="50" name="Google Shape;50;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lux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7" name="Google Shape;7;p1"/>
          <p:cNvSpPr txBox="1"/>
          <p:nvPr>
            <p:ph idx="1" type="body"/>
          </p:nvPr>
        </p:nvSpPr>
        <p:spPr>
          <a:xfrm>
            <a:off x="311700" y="1225225"/>
            <a:ext cx="8520600" cy="33540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indent="-317500" lvl="1" marL="9144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indent="-317500" lvl="2" marL="13716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indent="-317500" lvl="3" marL="18288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www.researchgate.net/publication/313086913_An_Overview_of_Characterization_and_Identification_of_Soft_Rot_Bacterium_Erwinia_in_Some_Vegetable_Crops" TargetMode="External"/><Relationship Id="rId4" Type="http://schemas.openxmlformats.org/officeDocument/2006/relationships/hyperlink" Target="https://aem.asm.org/content/70/5/3013"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9.jpg"/><Relationship Id="rId4" Type="http://schemas.openxmlformats.org/officeDocument/2006/relationships/image" Target="../media/image6.jpg"/><Relationship Id="rId5"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8.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 name="Shape 61"/>
        <p:cNvGrpSpPr/>
        <p:nvPr/>
      </p:nvGrpSpPr>
      <p:grpSpPr>
        <a:xfrm>
          <a:off x="0" y="0"/>
          <a:ext cx="0" cy="0"/>
          <a:chOff x="0" y="0"/>
          <a:chExt cx="0" cy="0"/>
        </a:xfrm>
      </p:grpSpPr>
      <p:sp>
        <p:nvSpPr>
          <p:cNvPr id="62" name="Google Shape;62;p13"/>
          <p:cNvSpPr txBox="1"/>
          <p:nvPr>
            <p:ph type="ctrTitle"/>
          </p:nvPr>
        </p:nvSpPr>
        <p:spPr>
          <a:xfrm>
            <a:off x="2751000" y="1304800"/>
            <a:ext cx="36420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t>The E</a:t>
            </a:r>
            <a:r>
              <a:rPr lang="en" sz="3600"/>
              <a:t>ffect</a:t>
            </a:r>
            <a:r>
              <a:rPr lang="en" sz="3600"/>
              <a:t> of Sugar Content on </a:t>
            </a:r>
            <a:r>
              <a:rPr i="1" lang="en" sz="3600"/>
              <a:t>Erwinia Carotovora </a:t>
            </a:r>
            <a:r>
              <a:rPr lang="en" sz="3600"/>
              <a:t>Soft Rot in Potatoes</a:t>
            </a:r>
            <a:endParaRPr sz="3600"/>
          </a:p>
        </p:txBody>
      </p:sp>
      <p:sp>
        <p:nvSpPr>
          <p:cNvPr id="63" name="Google Shape;63;p13"/>
          <p:cNvSpPr txBox="1"/>
          <p:nvPr>
            <p:ph idx="1" type="subTitle"/>
          </p:nvPr>
        </p:nvSpPr>
        <p:spPr>
          <a:xfrm>
            <a:off x="3044700" y="3357405"/>
            <a:ext cx="3054600" cy="701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Catherine, Emilianne, Priya</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Google Shape;125;p22"/>
          <p:cNvSpPr txBox="1"/>
          <p:nvPr>
            <p:ph type="title"/>
          </p:nvPr>
        </p:nvSpPr>
        <p:spPr>
          <a:xfrm>
            <a:off x="311700" y="2397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Significance</a:t>
            </a:r>
            <a:endParaRPr/>
          </a:p>
        </p:txBody>
      </p:sp>
      <p:sp>
        <p:nvSpPr>
          <p:cNvPr id="126" name="Google Shape;126;p22"/>
          <p:cNvSpPr txBox="1"/>
          <p:nvPr>
            <p:ph idx="1" type="body"/>
          </p:nvPr>
        </p:nvSpPr>
        <p:spPr>
          <a:xfrm>
            <a:off x="202325" y="1072825"/>
            <a:ext cx="5802300" cy="33540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t>O</a:t>
            </a:r>
            <a:r>
              <a:rPr lang="en"/>
              <a:t>ur initial hypothesis was not able to be supported because of our inability to control all non-experimental variables. However, we believe the experiment may still indicate the importance of fiber content (pectin and cellulose content) in the progression of </a:t>
            </a:r>
            <a:r>
              <a:rPr i="1" lang="en"/>
              <a:t>Erwinia</a:t>
            </a:r>
            <a:r>
              <a:rPr lang="en"/>
              <a:t> soft rot in plants. This points to new possible ways the growth of </a:t>
            </a:r>
            <a:r>
              <a:rPr i="1" lang="en"/>
              <a:t>Erwinia</a:t>
            </a:r>
            <a:r>
              <a:rPr lang="en"/>
              <a:t> could be contained in the agricultural industry. Artificial selection could be introduced to select for plants with more fiber in order to reduce the amount of potato crops lost seasonally due to </a:t>
            </a:r>
            <a:r>
              <a:rPr i="1" lang="en"/>
              <a:t>Erwinia</a:t>
            </a:r>
            <a:r>
              <a:rPr lang="en"/>
              <a:t>. This may reduce the economic losses sustained by farmers due to rotten crops.</a:t>
            </a:r>
            <a:endParaRPr/>
          </a:p>
        </p:txBody>
      </p:sp>
      <p:pic>
        <p:nvPicPr>
          <p:cNvPr id="127" name="Google Shape;127;p22"/>
          <p:cNvPicPr preferRelativeResize="0"/>
          <p:nvPr/>
        </p:nvPicPr>
        <p:blipFill rotWithShape="1">
          <a:blip r:embed="rId3">
            <a:alphaModFix/>
          </a:blip>
          <a:srcRect b="0" l="16310" r="0" t="0"/>
          <a:stretch/>
        </p:blipFill>
        <p:spPr>
          <a:xfrm rot="5400000">
            <a:off x="5485062" y="1329087"/>
            <a:ext cx="4003600" cy="269087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Google Shape;132;p23"/>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Alternate Explanations</a:t>
            </a:r>
            <a:endParaRPr/>
          </a:p>
        </p:txBody>
      </p:sp>
      <p:sp>
        <p:nvSpPr>
          <p:cNvPr id="133" name="Google Shape;133;p23"/>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Although our strain of </a:t>
            </a:r>
            <a:r>
              <a:rPr i="1" lang="en"/>
              <a:t>Erwinia </a:t>
            </a:r>
            <a:r>
              <a:rPr i="1" lang="en"/>
              <a:t>carotovora</a:t>
            </a:r>
            <a:r>
              <a:rPr lang="en"/>
              <a:t> has been proven to </a:t>
            </a:r>
            <a:r>
              <a:rPr lang="en"/>
              <a:t>show</a:t>
            </a:r>
            <a:r>
              <a:rPr lang="en"/>
              <a:t> symptoms in </a:t>
            </a:r>
            <a:r>
              <a:rPr lang="en"/>
              <a:t>potatoes</a:t>
            </a:r>
            <a:r>
              <a:rPr lang="en"/>
              <a:t> with lower sugar contents, variation in the genetic makeup of our specific strain of </a:t>
            </a:r>
            <a:r>
              <a:rPr i="1" lang="en"/>
              <a:t>Erwinia</a:t>
            </a:r>
            <a:r>
              <a:rPr lang="en"/>
              <a:t> </a:t>
            </a:r>
            <a:r>
              <a:rPr i="1" lang="en"/>
              <a:t>carotovora </a:t>
            </a:r>
            <a:r>
              <a:rPr lang="en"/>
              <a:t>may explain this trend. According to research done at the University of Wisconsin Madison, </a:t>
            </a:r>
            <a:r>
              <a:rPr i="1" lang="en"/>
              <a:t>E. carotovora</a:t>
            </a:r>
            <a:r>
              <a:rPr lang="en"/>
              <a:t> has been shown to be surprisingly genomically diverse compared to other pathogens. A </a:t>
            </a:r>
            <a:r>
              <a:rPr lang="en"/>
              <a:t>comparison</a:t>
            </a:r>
            <a:r>
              <a:rPr lang="en"/>
              <a:t> of 23 </a:t>
            </a:r>
            <a:r>
              <a:rPr i="1" lang="en"/>
              <a:t>mdh</a:t>
            </a:r>
            <a:r>
              <a:rPr lang="en"/>
              <a:t> (a critical enzyme in oxidation pathways) sequences revealed an average pairwise difference of 2.13%, a </a:t>
            </a:r>
            <a:r>
              <a:rPr lang="en"/>
              <a:t>noticeably</a:t>
            </a:r>
            <a:r>
              <a:rPr lang="en"/>
              <a:t> high difference compared to other subspecies of </a:t>
            </a:r>
            <a:r>
              <a:rPr i="1" lang="en"/>
              <a:t>Erwinia</a:t>
            </a:r>
            <a:r>
              <a:rPr lang="en"/>
              <a:t> and other pathogens all together (Barak, Chakowski, Yap). These differences can have an effect on the </a:t>
            </a:r>
            <a:r>
              <a:rPr lang="en"/>
              <a:t>virulence</a:t>
            </a:r>
            <a:r>
              <a:rPr lang="en"/>
              <a:t> of a pathogen (its aggressiveness) which could have impacted our variation in results across the different potatoes. </a:t>
            </a:r>
            <a:endParaRPr/>
          </a:p>
          <a:p>
            <a:pPr indent="0" lvl="0" marL="0" rtl="0" algn="l">
              <a:spcBef>
                <a:spcPts val="1600"/>
              </a:spcBef>
              <a:spcAft>
                <a:spcPts val="160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sp>
        <p:nvSpPr>
          <p:cNvPr id="138" name="Google Shape;138;p24"/>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Further Study</a:t>
            </a:r>
            <a:endParaRPr/>
          </a:p>
        </p:txBody>
      </p:sp>
      <p:sp>
        <p:nvSpPr>
          <p:cNvPr id="139" name="Google Shape;139;p24"/>
          <p:cNvSpPr txBox="1"/>
          <p:nvPr>
            <p:ph idx="1" type="body"/>
          </p:nvPr>
        </p:nvSpPr>
        <p:spPr>
          <a:xfrm>
            <a:off x="311700" y="1225225"/>
            <a:ext cx="4831800" cy="3354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Further study of interest may focus on the different strains and genetic diversity of </a:t>
            </a:r>
            <a:r>
              <a:rPr i="1" lang="en"/>
              <a:t>E. carotovora</a:t>
            </a:r>
            <a:r>
              <a:rPr lang="en"/>
              <a:t> rather than the hosts that </a:t>
            </a:r>
            <a:r>
              <a:rPr i="1" lang="en"/>
              <a:t>E. </a:t>
            </a:r>
            <a:r>
              <a:rPr i="1" lang="en"/>
              <a:t>carotovora</a:t>
            </a:r>
            <a:r>
              <a:rPr lang="en"/>
              <a:t> infects. This could be done by using a control host and breeding multiple generations of </a:t>
            </a:r>
            <a:r>
              <a:rPr i="1" lang="en"/>
              <a:t>E. </a:t>
            </a:r>
            <a:r>
              <a:rPr i="1" lang="en"/>
              <a:t>carotovora</a:t>
            </a:r>
            <a:r>
              <a:rPr lang="en"/>
              <a:t> until a significant change is observed in its behavior and virulence. This could shed light on how </a:t>
            </a:r>
            <a:r>
              <a:rPr i="1" lang="en"/>
              <a:t>E. carotovora</a:t>
            </a:r>
            <a:r>
              <a:rPr lang="en"/>
              <a:t> may change over time and how quickly it may change.</a:t>
            </a:r>
            <a:endParaRPr/>
          </a:p>
        </p:txBody>
      </p:sp>
      <p:pic>
        <p:nvPicPr>
          <p:cNvPr id="140" name="Google Shape;140;p24"/>
          <p:cNvPicPr preferRelativeResize="0"/>
          <p:nvPr/>
        </p:nvPicPr>
        <p:blipFill rotWithShape="1">
          <a:blip r:embed="rId3">
            <a:alphaModFix/>
          </a:blip>
          <a:srcRect b="0" l="0" r="27818" t="0"/>
          <a:stretch/>
        </p:blipFill>
        <p:spPr>
          <a:xfrm>
            <a:off x="5576175" y="1147225"/>
            <a:ext cx="3059628" cy="3354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Google Shape;145;p25"/>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Literature Cited</a:t>
            </a:r>
            <a:endParaRPr/>
          </a:p>
        </p:txBody>
      </p:sp>
      <p:sp>
        <p:nvSpPr>
          <p:cNvPr id="146" name="Google Shape;146;p25"/>
          <p:cNvSpPr txBox="1"/>
          <p:nvPr>
            <p:ph idx="1" type="body"/>
          </p:nvPr>
        </p:nvSpPr>
        <p:spPr>
          <a:xfrm>
            <a:off x="311700" y="1152475"/>
            <a:ext cx="87000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333333"/>
                </a:solidFill>
                <a:highlight>
                  <a:srgbClr val="FFFFFF"/>
                </a:highlight>
              </a:rPr>
              <a:t>Baylis, C. L. (2006). </a:t>
            </a:r>
            <a:r>
              <a:rPr i="1" lang="en" sz="1200">
                <a:solidFill>
                  <a:srgbClr val="333333"/>
                </a:solidFill>
              </a:rPr>
              <a:t>Food Spoilage Microorganisms</a:t>
            </a:r>
            <a:r>
              <a:rPr lang="en" sz="1200">
                <a:solidFill>
                  <a:srgbClr val="333333"/>
                </a:solidFill>
                <a:highlight>
                  <a:srgbClr val="FFFFFF"/>
                </a:highlight>
              </a:rPr>
              <a:t>. Campden and Chorleywood Food Research Association, UK. doi: https://doi.org/10.1533/9781845691417.5.624</a:t>
            </a:r>
            <a:endParaRPr sz="1200">
              <a:solidFill>
                <a:srgbClr val="333333"/>
              </a:solidFill>
              <a:highlight>
                <a:srgbClr val="FFFFFF"/>
              </a:highlight>
            </a:endParaRPr>
          </a:p>
          <a:p>
            <a:pPr indent="0" lvl="0" marL="0" rtl="0" algn="l">
              <a:spcBef>
                <a:spcPts val="1600"/>
              </a:spcBef>
              <a:spcAft>
                <a:spcPts val="0"/>
              </a:spcAft>
              <a:buNone/>
            </a:pPr>
            <a:r>
              <a:rPr lang="en" sz="1200">
                <a:solidFill>
                  <a:srgbClr val="333333"/>
                </a:solidFill>
                <a:highlight>
                  <a:srgbClr val="FFFFFF"/>
                </a:highlight>
              </a:rPr>
              <a:t>Opara, E. (2016, June). An Overview of Characterization and Identification of Soft Rot Bacterium Erwinia in Some Vegetable Crops. Retrieved March 31, 2020, from </a:t>
            </a:r>
            <a:r>
              <a:rPr lang="en" sz="1200" u="sng">
                <a:solidFill>
                  <a:schemeClr val="hlink"/>
                </a:solidFill>
                <a:highlight>
                  <a:srgbClr val="FFFFFF"/>
                </a:highlight>
                <a:hlinkClick r:id="rId3"/>
              </a:rPr>
              <a:t>https://www.researchgate.net/publication/313086913_An_Overview_of_Characterization_and_Identification_of_Soft_Rot_Bacterium_Erwinia_in_Some_Vegetable_Crops</a:t>
            </a:r>
            <a:endParaRPr sz="1200">
              <a:solidFill>
                <a:srgbClr val="333333"/>
              </a:solidFill>
              <a:highlight>
                <a:srgbClr val="FFFFFF"/>
              </a:highlight>
            </a:endParaRPr>
          </a:p>
          <a:p>
            <a:pPr indent="0" lvl="0" marL="0" rtl="0" algn="l">
              <a:spcBef>
                <a:spcPts val="1600"/>
              </a:spcBef>
              <a:spcAft>
                <a:spcPts val="1600"/>
              </a:spcAft>
              <a:buNone/>
            </a:pPr>
            <a:r>
              <a:rPr lang="en" sz="1200">
                <a:solidFill>
                  <a:srgbClr val="333333"/>
                </a:solidFill>
                <a:highlight>
                  <a:srgbClr val="FFFFFF"/>
                </a:highlight>
              </a:rPr>
              <a:t>Yap, M.-N., Barak, J. D., &amp; Charkowski, A. O. (2004, May 1). Genomic Diversity of Erwinia carotovora subsp. carotovora and Its Correlation with Virulence. Retrieved March 31, 2020, from </a:t>
            </a:r>
            <a:r>
              <a:rPr lang="en" sz="1200" u="sng">
                <a:solidFill>
                  <a:schemeClr val="hlink"/>
                </a:solidFill>
                <a:highlight>
                  <a:srgbClr val="FFFFFF"/>
                </a:highlight>
                <a:hlinkClick r:id="rId4"/>
              </a:rPr>
              <a:t>https://aem.asm.org/content/70/5/3013</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 name="Shape 67"/>
        <p:cNvGrpSpPr/>
        <p:nvPr/>
      </p:nvGrpSpPr>
      <p:grpSpPr>
        <a:xfrm>
          <a:off x="0" y="0"/>
          <a:ext cx="0" cy="0"/>
          <a:chOff x="0" y="0"/>
          <a:chExt cx="0" cy="0"/>
        </a:xfrm>
      </p:grpSpPr>
      <p:sp>
        <p:nvSpPr>
          <p:cNvPr id="68" name="Google Shape;68;p14"/>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Background Information</a:t>
            </a:r>
            <a:endParaRPr/>
          </a:p>
        </p:txBody>
      </p:sp>
      <p:sp>
        <p:nvSpPr>
          <p:cNvPr id="69" name="Google Shape;69;p14"/>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i="1" lang="en"/>
              <a:t>Erwinia </a:t>
            </a:r>
            <a:r>
              <a:rPr lang="en"/>
              <a:t>is one of the most significant bacterial agents in the spoilage of fresh vegetables after they are harvested. Pectolytic enzymes in the pathogen break down pectins, while cellulolytic enzymes break down cellulose (Opara). Both pectin and cellulose are polysaccharides found in cell walls that give plants their structure. When these polysaccharides are destroyed by </a:t>
            </a:r>
            <a:r>
              <a:rPr i="1" lang="en"/>
              <a:t>Erwinia</a:t>
            </a:r>
            <a:r>
              <a:rPr lang="en"/>
              <a:t>, a mushy, “soft,” appearance is created and accompanied by a bad odor and discoloration (Horinouchi, Ikeda). Scientists design </a:t>
            </a:r>
            <a:r>
              <a:rPr lang="en"/>
              <a:t>bio packaging</a:t>
            </a:r>
            <a:r>
              <a:rPr lang="en"/>
              <a:t> and genetically modify fruits and vegetables in order to avoid soft rot caused by </a:t>
            </a:r>
            <a:r>
              <a:rPr i="1" lang="en"/>
              <a:t>Erwinia</a:t>
            </a:r>
            <a:r>
              <a:rPr lang="en"/>
              <a:t>. Our experiment aims to explore and demystify </a:t>
            </a:r>
            <a:r>
              <a:rPr i="1" lang="en"/>
              <a:t>Erwinia </a:t>
            </a:r>
            <a:r>
              <a:rPr i="1" lang="en"/>
              <a:t>Carotovora</a:t>
            </a:r>
            <a:r>
              <a:rPr lang="en"/>
              <a:t> in particular and determine what puts a plant at risk for undergoing soft rot.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 name="Shape 73"/>
        <p:cNvGrpSpPr/>
        <p:nvPr/>
      </p:nvGrpSpPr>
      <p:grpSpPr>
        <a:xfrm>
          <a:off x="0" y="0"/>
          <a:ext cx="0" cy="0"/>
          <a:chOff x="0" y="0"/>
          <a:chExt cx="0" cy="0"/>
        </a:xfrm>
      </p:grpSpPr>
      <p:sp>
        <p:nvSpPr>
          <p:cNvPr id="74" name="Google Shape;74;p15"/>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Research Question</a:t>
            </a:r>
            <a:endParaRPr/>
          </a:p>
        </p:txBody>
      </p:sp>
      <p:sp>
        <p:nvSpPr>
          <p:cNvPr id="75" name="Google Shape;75;p15"/>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00000"/>
                </a:solidFill>
              </a:rPr>
              <a:t>We were interested in seeing if certain types of potatoes are able to better withstand infection by </a:t>
            </a:r>
            <a:r>
              <a:rPr b="1" i="1" lang="en">
                <a:solidFill>
                  <a:srgbClr val="000000"/>
                </a:solidFill>
              </a:rPr>
              <a:t>Erwinia</a:t>
            </a:r>
            <a:r>
              <a:rPr b="1" lang="en">
                <a:solidFill>
                  <a:srgbClr val="000000"/>
                </a:solidFill>
              </a:rPr>
              <a:t>. The question we chose to investage was: </a:t>
            </a:r>
            <a:r>
              <a:rPr b="1" lang="en">
                <a:solidFill>
                  <a:srgbClr val="000000"/>
                </a:solidFill>
              </a:rPr>
              <a:t>Does the sugar content of </a:t>
            </a:r>
            <a:r>
              <a:rPr b="1" lang="en">
                <a:solidFill>
                  <a:srgbClr val="000000"/>
                </a:solidFill>
              </a:rPr>
              <a:t>potatoes</a:t>
            </a:r>
            <a:r>
              <a:rPr b="1" lang="en">
                <a:solidFill>
                  <a:srgbClr val="000000"/>
                </a:solidFill>
              </a:rPr>
              <a:t> </a:t>
            </a:r>
            <a:r>
              <a:rPr b="1" lang="en">
                <a:solidFill>
                  <a:srgbClr val="000000"/>
                </a:solidFill>
              </a:rPr>
              <a:t>affect</a:t>
            </a:r>
            <a:r>
              <a:rPr b="1" lang="en">
                <a:solidFill>
                  <a:srgbClr val="000000"/>
                </a:solidFill>
              </a:rPr>
              <a:t> the rate of infection of the Erwinia soft rot?</a:t>
            </a:r>
            <a:endParaRPr b="1">
              <a:solidFill>
                <a:srgbClr val="000000"/>
              </a:solidFill>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76" name="Google Shape;76;p15"/>
          <p:cNvPicPr preferRelativeResize="0"/>
          <p:nvPr/>
        </p:nvPicPr>
        <p:blipFill rotWithShape="1">
          <a:blip r:embed="rId3">
            <a:alphaModFix amt="33000"/>
          </a:blip>
          <a:srcRect b="0" l="0" r="0" t="0"/>
          <a:stretch/>
        </p:blipFill>
        <p:spPr>
          <a:xfrm>
            <a:off x="1" y="-30300"/>
            <a:ext cx="9144000" cy="5204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sp>
        <p:nvSpPr>
          <p:cNvPr id="81" name="Google Shape;81;p16"/>
          <p:cNvSpPr txBox="1"/>
          <p:nvPr>
            <p:ph type="title"/>
          </p:nvPr>
        </p:nvSpPr>
        <p:spPr>
          <a:xfrm>
            <a:off x="311700" y="102550"/>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Experimental Design</a:t>
            </a:r>
            <a:endParaRPr/>
          </a:p>
        </p:txBody>
      </p:sp>
      <p:sp>
        <p:nvSpPr>
          <p:cNvPr id="82" name="Google Shape;82;p16"/>
          <p:cNvSpPr txBox="1"/>
          <p:nvPr>
            <p:ph idx="1" type="body"/>
          </p:nvPr>
        </p:nvSpPr>
        <p:spPr>
          <a:xfrm>
            <a:off x="311700" y="863550"/>
            <a:ext cx="4911300" cy="404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900">
                <a:solidFill>
                  <a:schemeClr val="dk1"/>
                </a:solidFill>
              </a:rPr>
              <a:t>We tracked rot growth in 3 different types of potatoes: regular white potatoes, white sweet potatoes, and orange sweet potatoes. We </a:t>
            </a:r>
            <a:r>
              <a:rPr lang="en" sz="1900">
                <a:solidFill>
                  <a:schemeClr val="dk1"/>
                </a:solidFill>
              </a:rPr>
              <a:t>inoculated</a:t>
            </a:r>
            <a:r>
              <a:rPr lang="en" sz="1900">
                <a:solidFill>
                  <a:schemeClr val="dk1"/>
                </a:solidFill>
              </a:rPr>
              <a:t> </a:t>
            </a:r>
            <a:r>
              <a:rPr lang="en" sz="1900"/>
              <a:t>two of each type of</a:t>
            </a:r>
            <a:r>
              <a:rPr lang="en" sz="1900">
                <a:solidFill>
                  <a:schemeClr val="dk1"/>
                </a:solidFill>
              </a:rPr>
              <a:t> potato in 4 areas with </a:t>
            </a:r>
            <a:r>
              <a:rPr i="1" lang="en" sz="1900">
                <a:solidFill>
                  <a:schemeClr val="dk1"/>
                </a:solidFill>
              </a:rPr>
              <a:t>Erwinia carotovora</a:t>
            </a:r>
            <a:r>
              <a:rPr lang="en" sz="1900">
                <a:solidFill>
                  <a:schemeClr val="dk1"/>
                </a:solidFill>
              </a:rPr>
              <a:t> culture using toothpicks. We wrapped the potatoes in moist paper towels and then double-bagged </a:t>
            </a:r>
            <a:r>
              <a:rPr lang="en" sz="1900"/>
              <a:t>the pairs of potatoes</a:t>
            </a:r>
            <a:r>
              <a:rPr lang="en" sz="1900">
                <a:solidFill>
                  <a:schemeClr val="dk1"/>
                </a:solidFill>
              </a:rPr>
              <a:t> in ziploc bags. The</a:t>
            </a:r>
            <a:r>
              <a:rPr lang="en" sz="1900"/>
              <a:t>se 3 ziploc bags</a:t>
            </a:r>
            <a:r>
              <a:rPr lang="en" sz="1900">
                <a:solidFill>
                  <a:schemeClr val="dk1"/>
                </a:solidFill>
              </a:rPr>
              <a:t> were stored in at room temperature for a week. During this period, we measured rot growth twice. </a:t>
            </a:r>
            <a:endParaRPr sz="1900">
              <a:solidFill>
                <a:schemeClr val="dk1"/>
              </a:solidFill>
            </a:endParaRPr>
          </a:p>
          <a:p>
            <a:pPr indent="0" lvl="0" marL="0" rtl="0" algn="l">
              <a:spcBef>
                <a:spcPts val="0"/>
              </a:spcBef>
              <a:spcAft>
                <a:spcPts val="1600"/>
              </a:spcAft>
              <a:buNone/>
            </a:pPr>
            <a:r>
              <a:t/>
            </a:r>
            <a:endParaRPr sz="1900"/>
          </a:p>
        </p:txBody>
      </p:sp>
      <p:pic>
        <p:nvPicPr>
          <p:cNvPr id="83" name="Google Shape;83;p16"/>
          <p:cNvPicPr preferRelativeResize="0"/>
          <p:nvPr/>
        </p:nvPicPr>
        <p:blipFill rotWithShape="1">
          <a:blip r:embed="rId3">
            <a:alphaModFix/>
          </a:blip>
          <a:srcRect b="3935" l="0" r="0" t="20381"/>
          <a:stretch/>
        </p:blipFill>
        <p:spPr>
          <a:xfrm>
            <a:off x="5520250" y="178750"/>
            <a:ext cx="3209925" cy="2004125"/>
          </a:xfrm>
          <a:prstGeom prst="rect">
            <a:avLst/>
          </a:prstGeom>
          <a:noFill/>
          <a:ln>
            <a:noFill/>
          </a:ln>
        </p:spPr>
      </p:pic>
      <p:pic>
        <p:nvPicPr>
          <p:cNvPr id="84" name="Google Shape;84;p16"/>
          <p:cNvPicPr preferRelativeResize="0"/>
          <p:nvPr/>
        </p:nvPicPr>
        <p:blipFill>
          <a:blip r:embed="rId4">
            <a:alphaModFix/>
          </a:blip>
          <a:stretch>
            <a:fillRect/>
          </a:stretch>
        </p:blipFill>
        <p:spPr>
          <a:xfrm>
            <a:off x="5415613" y="3265512"/>
            <a:ext cx="1307301" cy="1743058"/>
          </a:xfrm>
          <a:prstGeom prst="rect">
            <a:avLst/>
          </a:prstGeom>
          <a:noFill/>
          <a:ln>
            <a:noFill/>
          </a:ln>
        </p:spPr>
      </p:pic>
      <p:pic>
        <p:nvPicPr>
          <p:cNvPr id="85" name="Google Shape;85;p16"/>
          <p:cNvPicPr preferRelativeResize="0"/>
          <p:nvPr/>
        </p:nvPicPr>
        <p:blipFill>
          <a:blip r:embed="rId5">
            <a:alphaModFix/>
          </a:blip>
          <a:stretch>
            <a:fillRect/>
          </a:stretch>
        </p:blipFill>
        <p:spPr>
          <a:xfrm>
            <a:off x="7338800" y="3265500"/>
            <a:ext cx="1307301" cy="1743073"/>
          </a:xfrm>
          <a:prstGeom prst="rect">
            <a:avLst/>
          </a:prstGeom>
          <a:noFill/>
          <a:ln>
            <a:noFill/>
          </a:ln>
        </p:spPr>
      </p:pic>
      <p:sp>
        <p:nvSpPr>
          <p:cNvPr id="86" name="Google Shape;86;p16"/>
          <p:cNvSpPr txBox="1"/>
          <p:nvPr/>
        </p:nvSpPr>
        <p:spPr>
          <a:xfrm>
            <a:off x="5223000" y="2242400"/>
            <a:ext cx="3609300" cy="8313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lang="en">
                <a:latin typeface="Open Sans"/>
                <a:ea typeface="Open Sans"/>
                <a:cs typeface="Open Sans"/>
                <a:sym typeface="Open Sans"/>
              </a:rPr>
              <a:t>         Map of inoculation sites</a:t>
            </a:r>
            <a:endParaRPr>
              <a:latin typeface="Open Sans"/>
              <a:ea typeface="Open Sans"/>
              <a:cs typeface="Open Sans"/>
              <a:sym typeface="Open Sans"/>
            </a:endParaRPr>
          </a:p>
          <a:p>
            <a:pPr indent="45720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rPr lang="en">
                <a:latin typeface="Open Sans"/>
                <a:ea typeface="Open Sans"/>
                <a:cs typeface="Open Sans"/>
                <a:sym typeface="Open Sans"/>
              </a:rPr>
              <a:t>“Side” inoculation   	“Front” inoculation</a:t>
            </a:r>
            <a:endParaRPr>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Google Shape;91;p17"/>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Hypothesis and Prediction</a:t>
            </a:r>
            <a:endParaRPr/>
          </a:p>
        </p:txBody>
      </p:sp>
      <p:sp>
        <p:nvSpPr>
          <p:cNvPr id="92" name="Google Shape;92;p17"/>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Hypothesis: </a:t>
            </a:r>
            <a:r>
              <a:rPr i="1" lang="en"/>
              <a:t>Erwinia carotovora</a:t>
            </a:r>
            <a:r>
              <a:rPr lang="en"/>
              <a:t> reproduces more quickly in environments with higher sugar content because there are more simple sugars to for bacteria to feed on.</a:t>
            </a:r>
            <a:endParaRPr/>
          </a:p>
          <a:p>
            <a:pPr indent="0" lvl="0" marL="0" rtl="0" algn="l">
              <a:spcBef>
                <a:spcPts val="1600"/>
              </a:spcBef>
              <a:spcAft>
                <a:spcPts val="1600"/>
              </a:spcAft>
              <a:buNone/>
            </a:pPr>
            <a:r>
              <a:rPr lang="en"/>
              <a:t>Prediction: </a:t>
            </a:r>
            <a:r>
              <a:rPr lang="en"/>
              <a:t>The rate of the rot growth will be the highest in the orange sweet potato, followed by the white sweet potato, followed by the white potato.</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Google Shape;97;p18"/>
          <p:cNvSpPr txBox="1"/>
          <p:nvPr>
            <p:ph type="title"/>
          </p:nvPr>
        </p:nvSpPr>
        <p:spPr>
          <a:xfrm>
            <a:off x="172325" y="187225"/>
            <a:ext cx="8520600" cy="878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Results</a:t>
            </a:r>
            <a:endParaRPr sz="900"/>
          </a:p>
          <a:p>
            <a:pPr indent="457200" lvl="0" marL="1828800" rtl="0" algn="l">
              <a:spcBef>
                <a:spcPts val="0"/>
              </a:spcBef>
              <a:spcAft>
                <a:spcPts val="0"/>
              </a:spcAft>
              <a:buNone/>
            </a:pPr>
            <a:r>
              <a:rPr lang="en" sz="1800"/>
              <a:t>Progress of Potato Rot Growth</a:t>
            </a:r>
            <a:endParaRPr sz="1800"/>
          </a:p>
        </p:txBody>
      </p:sp>
      <p:graphicFrame>
        <p:nvGraphicFramePr>
          <p:cNvPr id="98" name="Google Shape;98;p18"/>
          <p:cNvGraphicFramePr/>
          <p:nvPr/>
        </p:nvGraphicFramePr>
        <p:xfrm>
          <a:off x="234225" y="989335"/>
          <a:ext cx="3000000" cy="3000000"/>
        </p:xfrm>
        <a:graphic>
          <a:graphicData uri="http://schemas.openxmlformats.org/drawingml/2006/table">
            <a:tbl>
              <a:tblPr>
                <a:noFill/>
                <a:tableStyleId>{A9AD1180-ECF1-4D14-86A5-75F716A08588}</a:tableStyleId>
              </a:tblPr>
              <a:tblGrid>
                <a:gridCol w="1516400"/>
                <a:gridCol w="1516400"/>
                <a:gridCol w="1516400"/>
                <a:gridCol w="1516400"/>
              </a:tblGrid>
              <a:tr h="552525">
                <a:tc>
                  <a:txBody>
                    <a:bodyPr/>
                    <a:lstStyle/>
                    <a:p>
                      <a:pPr indent="0" lvl="0" marL="0" rtl="0" algn="l">
                        <a:spcBef>
                          <a:spcPts val="0"/>
                        </a:spcBef>
                        <a:spcAft>
                          <a:spcPts val="0"/>
                        </a:spcAft>
                        <a:buNone/>
                      </a:pPr>
                      <a:r>
                        <a:rPr lang="en" sz="1100"/>
                        <a:t>Potato </a:t>
                      </a:r>
                      <a:endParaRPr sz="1100"/>
                    </a:p>
                  </a:txBody>
                  <a:tcPr marT="91425" marB="91425" marR="91425" marL="91425"/>
                </a:tc>
                <a:tc>
                  <a:txBody>
                    <a:bodyPr/>
                    <a:lstStyle/>
                    <a:p>
                      <a:pPr indent="0" lvl="0" marL="0" rtl="0" algn="l">
                        <a:spcBef>
                          <a:spcPts val="0"/>
                        </a:spcBef>
                        <a:spcAft>
                          <a:spcPts val="0"/>
                        </a:spcAft>
                        <a:buNone/>
                      </a:pPr>
                      <a:r>
                        <a:rPr lang="en" sz="1100"/>
                        <a:t>Initial Rot Percentage</a:t>
                      </a:r>
                      <a:endParaRPr sz="1100"/>
                    </a:p>
                  </a:txBody>
                  <a:tcPr marT="91425" marB="91425" marR="91425" marL="91425"/>
                </a:tc>
                <a:tc>
                  <a:txBody>
                    <a:bodyPr/>
                    <a:lstStyle/>
                    <a:p>
                      <a:pPr indent="0" lvl="0" marL="0" rtl="0" algn="l">
                        <a:spcBef>
                          <a:spcPts val="0"/>
                        </a:spcBef>
                        <a:spcAft>
                          <a:spcPts val="0"/>
                        </a:spcAft>
                        <a:buNone/>
                      </a:pPr>
                      <a:r>
                        <a:rPr lang="en" sz="1100"/>
                        <a:t>Midpoint Estimated Rot Percentage</a:t>
                      </a:r>
                      <a:endParaRPr sz="1100"/>
                    </a:p>
                  </a:txBody>
                  <a:tcPr marT="91425" marB="91425" marR="91425" marL="91425"/>
                </a:tc>
                <a:tc>
                  <a:txBody>
                    <a:bodyPr/>
                    <a:lstStyle/>
                    <a:p>
                      <a:pPr indent="0" lvl="0" marL="0" rtl="0" algn="l">
                        <a:spcBef>
                          <a:spcPts val="0"/>
                        </a:spcBef>
                        <a:spcAft>
                          <a:spcPts val="0"/>
                        </a:spcAft>
                        <a:buNone/>
                      </a:pPr>
                      <a:r>
                        <a:rPr lang="en" sz="1100"/>
                        <a:t>Final Estimated Rot Percentage</a:t>
                      </a:r>
                      <a:endParaRPr sz="1100"/>
                    </a:p>
                  </a:txBody>
                  <a:tcPr marT="91425" marB="91425" marR="91425" marL="91425"/>
                </a:tc>
              </a:tr>
              <a:tr h="372350">
                <a:tc>
                  <a:txBody>
                    <a:bodyPr/>
                    <a:lstStyle/>
                    <a:p>
                      <a:pPr indent="0" lvl="0" marL="0" rtl="0" algn="l">
                        <a:spcBef>
                          <a:spcPts val="0"/>
                        </a:spcBef>
                        <a:spcAft>
                          <a:spcPts val="0"/>
                        </a:spcAft>
                        <a:buNone/>
                      </a:pPr>
                      <a:r>
                        <a:rPr lang="en" sz="1100"/>
                        <a:t>White 1</a:t>
                      </a:r>
                      <a:endParaRPr sz="1100"/>
                    </a:p>
                  </a:txBody>
                  <a:tcPr marT="91425" marB="91425" marR="91425" marL="91425"/>
                </a:tc>
                <a:tc>
                  <a:txBody>
                    <a:bodyPr/>
                    <a:lstStyle/>
                    <a:p>
                      <a:pPr indent="0" lvl="0" marL="0" rtl="0" algn="l">
                        <a:spcBef>
                          <a:spcPts val="0"/>
                        </a:spcBef>
                        <a:spcAft>
                          <a:spcPts val="0"/>
                        </a:spcAft>
                        <a:buNone/>
                      </a:pPr>
                      <a:r>
                        <a:rPr lang="en" sz="1100"/>
                        <a:t>0%</a:t>
                      </a:r>
                      <a:endParaRPr sz="1100"/>
                    </a:p>
                  </a:txBody>
                  <a:tcPr marT="91425" marB="91425" marR="91425" marL="91425"/>
                </a:tc>
                <a:tc>
                  <a:txBody>
                    <a:bodyPr/>
                    <a:lstStyle/>
                    <a:p>
                      <a:pPr indent="0" lvl="0" marL="0" rtl="0" algn="l">
                        <a:spcBef>
                          <a:spcPts val="0"/>
                        </a:spcBef>
                        <a:spcAft>
                          <a:spcPts val="0"/>
                        </a:spcAft>
                        <a:buNone/>
                      </a:pPr>
                      <a:r>
                        <a:rPr lang="en" sz="1100"/>
                        <a:t>20%</a:t>
                      </a:r>
                      <a:endParaRPr sz="1100"/>
                    </a:p>
                  </a:txBody>
                  <a:tcPr marT="91425" marB="91425" marR="91425" marL="91425"/>
                </a:tc>
                <a:tc>
                  <a:txBody>
                    <a:bodyPr/>
                    <a:lstStyle/>
                    <a:p>
                      <a:pPr indent="0" lvl="0" marL="0" rtl="0" algn="l">
                        <a:spcBef>
                          <a:spcPts val="0"/>
                        </a:spcBef>
                        <a:spcAft>
                          <a:spcPts val="0"/>
                        </a:spcAft>
                        <a:buNone/>
                      </a:pPr>
                      <a:r>
                        <a:rPr lang="en" sz="1100"/>
                        <a:t>30%</a:t>
                      </a:r>
                      <a:endParaRPr sz="1100"/>
                    </a:p>
                  </a:txBody>
                  <a:tcPr marT="91425" marB="91425" marR="91425" marL="91425"/>
                </a:tc>
              </a:tr>
              <a:tr h="372350">
                <a:tc>
                  <a:txBody>
                    <a:bodyPr/>
                    <a:lstStyle/>
                    <a:p>
                      <a:pPr indent="0" lvl="0" marL="0" rtl="0" algn="l">
                        <a:spcBef>
                          <a:spcPts val="0"/>
                        </a:spcBef>
                        <a:spcAft>
                          <a:spcPts val="0"/>
                        </a:spcAft>
                        <a:buNone/>
                      </a:pPr>
                      <a:r>
                        <a:rPr lang="en" sz="1100"/>
                        <a:t>White 2</a:t>
                      </a:r>
                      <a:endParaRPr sz="1100"/>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sz="1100">
                          <a:solidFill>
                            <a:schemeClr val="dk1"/>
                          </a:solidFill>
                        </a:rPr>
                        <a:t>0%</a:t>
                      </a:r>
                      <a:endParaRPr sz="1100"/>
                    </a:p>
                  </a:txBody>
                  <a:tcPr marT="91425" marB="91425" marR="91425" marL="91425"/>
                </a:tc>
                <a:tc>
                  <a:txBody>
                    <a:bodyPr/>
                    <a:lstStyle/>
                    <a:p>
                      <a:pPr indent="0" lvl="0" marL="0" rtl="0" algn="l">
                        <a:spcBef>
                          <a:spcPts val="0"/>
                        </a:spcBef>
                        <a:spcAft>
                          <a:spcPts val="0"/>
                        </a:spcAft>
                        <a:buNone/>
                      </a:pPr>
                      <a:r>
                        <a:rPr lang="en" sz="1100"/>
                        <a:t>40%</a:t>
                      </a:r>
                      <a:endParaRPr sz="1100"/>
                    </a:p>
                  </a:txBody>
                  <a:tcPr marT="91425" marB="91425" marR="91425" marL="91425"/>
                </a:tc>
                <a:tc>
                  <a:txBody>
                    <a:bodyPr/>
                    <a:lstStyle/>
                    <a:p>
                      <a:pPr indent="0" lvl="0" marL="0" rtl="0" algn="l">
                        <a:spcBef>
                          <a:spcPts val="0"/>
                        </a:spcBef>
                        <a:spcAft>
                          <a:spcPts val="0"/>
                        </a:spcAft>
                        <a:buNone/>
                      </a:pPr>
                      <a:r>
                        <a:rPr lang="en" sz="1100"/>
                        <a:t>50%</a:t>
                      </a:r>
                      <a:endParaRPr sz="1100"/>
                    </a:p>
                  </a:txBody>
                  <a:tcPr marT="91425" marB="91425" marR="91425" marL="91425"/>
                </a:tc>
              </a:tr>
              <a:tr h="372350">
                <a:tc>
                  <a:txBody>
                    <a:bodyPr/>
                    <a:lstStyle/>
                    <a:p>
                      <a:pPr indent="0" lvl="0" marL="0" rtl="0" algn="l">
                        <a:spcBef>
                          <a:spcPts val="0"/>
                        </a:spcBef>
                        <a:spcAft>
                          <a:spcPts val="0"/>
                        </a:spcAft>
                        <a:buNone/>
                      </a:pPr>
                      <a:r>
                        <a:rPr b="1" lang="en" sz="1100"/>
                        <a:t>White Avg.</a:t>
                      </a:r>
                      <a:endParaRPr b="1" sz="1100"/>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b="1" lang="en" sz="1100">
                          <a:solidFill>
                            <a:schemeClr val="dk1"/>
                          </a:solidFill>
                        </a:rPr>
                        <a:t>0%</a:t>
                      </a:r>
                      <a:endParaRPr b="1" sz="1100"/>
                    </a:p>
                  </a:txBody>
                  <a:tcPr marT="91425" marB="91425" marR="91425" marL="91425"/>
                </a:tc>
                <a:tc>
                  <a:txBody>
                    <a:bodyPr/>
                    <a:lstStyle/>
                    <a:p>
                      <a:pPr indent="0" lvl="0" marL="0" rtl="0" algn="l">
                        <a:spcBef>
                          <a:spcPts val="0"/>
                        </a:spcBef>
                        <a:spcAft>
                          <a:spcPts val="0"/>
                        </a:spcAft>
                        <a:buNone/>
                      </a:pPr>
                      <a:r>
                        <a:rPr b="1" lang="en" sz="1100"/>
                        <a:t>30%</a:t>
                      </a:r>
                      <a:endParaRPr b="1" sz="1100"/>
                    </a:p>
                  </a:txBody>
                  <a:tcPr marT="91425" marB="91425" marR="91425" marL="91425"/>
                </a:tc>
                <a:tc>
                  <a:txBody>
                    <a:bodyPr/>
                    <a:lstStyle/>
                    <a:p>
                      <a:pPr indent="0" lvl="0" marL="0" rtl="0" algn="l">
                        <a:spcBef>
                          <a:spcPts val="0"/>
                        </a:spcBef>
                        <a:spcAft>
                          <a:spcPts val="0"/>
                        </a:spcAft>
                        <a:buNone/>
                      </a:pPr>
                      <a:r>
                        <a:rPr b="1" lang="en" sz="1100"/>
                        <a:t>40%</a:t>
                      </a:r>
                      <a:endParaRPr b="1" sz="1100"/>
                    </a:p>
                  </a:txBody>
                  <a:tcPr marT="91425" marB="91425" marR="91425" marL="91425"/>
                </a:tc>
              </a:tr>
              <a:tr h="372350">
                <a:tc>
                  <a:txBody>
                    <a:bodyPr/>
                    <a:lstStyle/>
                    <a:p>
                      <a:pPr indent="0" lvl="0" marL="0" rtl="0" algn="l">
                        <a:spcBef>
                          <a:spcPts val="0"/>
                        </a:spcBef>
                        <a:spcAft>
                          <a:spcPts val="0"/>
                        </a:spcAft>
                        <a:buNone/>
                      </a:pPr>
                      <a:r>
                        <a:rPr lang="en" sz="1100"/>
                        <a:t>White Sweet 1</a:t>
                      </a:r>
                      <a:endParaRPr sz="1100"/>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sz="1100">
                          <a:solidFill>
                            <a:schemeClr val="dk1"/>
                          </a:solidFill>
                        </a:rPr>
                        <a:t>0%</a:t>
                      </a:r>
                      <a:endParaRPr sz="1100"/>
                    </a:p>
                  </a:txBody>
                  <a:tcPr marT="91425" marB="91425" marR="91425" marL="91425"/>
                </a:tc>
                <a:tc>
                  <a:txBody>
                    <a:bodyPr/>
                    <a:lstStyle/>
                    <a:p>
                      <a:pPr indent="0" lvl="0" marL="0" rtl="0" algn="l">
                        <a:spcBef>
                          <a:spcPts val="0"/>
                        </a:spcBef>
                        <a:spcAft>
                          <a:spcPts val="0"/>
                        </a:spcAft>
                        <a:buNone/>
                      </a:pPr>
                      <a:r>
                        <a:rPr lang="en" sz="1100"/>
                        <a:t>10%</a:t>
                      </a:r>
                      <a:endParaRPr sz="1100"/>
                    </a:p>
                  </a:txBody>
                  <a:tcPr marT="91425" marB="91425" marR="91425" marL="91425"/>
                </a:tc>
                <a:tc>
                  <a:txBody>
                    <a:bodyPr/>
                    <a:lstStyle/>
                    <a:p>
                      <a:pPr indent="0" lvl="0" marL="0" rtl="0" algn="l">
                        <a:spcBef>
                          <a:spcPts val="0"/>
                        </a:spcBef>
                        <a:spcAft>
                          <a:spcPts val="0"/>
                        </a:spcAft>
                        <a:buNone/>
                      </a:pPr>
                      <a:r>
                        <a:rPr lang="en" sz="1100"/>
                        <a:t>20%</a:t>
                      </a:r>
                      <a:endParaRPr sz="1100"/>
                    </a:p>
                  </a:txBody>
                  <a:tcPr marT="91425" marB="91425" marR="91425" marL="91425"/>
                </a:tc>
              </a:tr>
              <a:tr h="372350">
                <a:tc>
                  <a:txBody>
                    <a:bodyPr/>
                    <a:lstStyle/>
                    <a:p>
                      <a:pPr indent="0" lvl="0" marL="0" rtl="0" algn="l">
                        <a:spcBef>
                          <a:spcPts val="0"/>
                        </a:spcBef>
                        <a:spcAft>
                          <a:spcPts val="0"/>
                        </a:spcAft>
                        <a:buNone/>
                      </a:pPr>
                      <a:r>
                        <a:rPr lang="en" sz="1100"/>
                        <a:t>White Sweet 2</a:t>
                      </a:r>
                      <a:endParaRPr sz="1100"/>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sz="1100">
                          <a:solidFill>
                            <a:schemeClr val="dk1"/>
                          </a:solidFill>
                        </a:rPr>
                        <a:t>0%</a:t>
                      </a:r>
                      <a:endParaRPr sz="1100"/>
                    </a:p>
                  </a:txBody>
                  <a:tcPr marT="91425" marB="91425" marR="91425" marL="91425"/>
                </a:tc>
                <a:tc>
                  <a:txBody>
                    <a:bodyPr/>
                    <a:lstStyle/>
                    <a:p>
                      <a:pPr indent="0" lvl="0" marL="0" rtl="0" algn="l">
                        <a:spcBef>
                          <a:spcPts val="0"/>
                        </a:spcBef>
                        <a:spcAft>
                          <a:spcPts val="0"/>
                        </a:spcAft>
                        <a:buNone/>
                      </a:pPr>
                      <a:r>
                        <a:rPr lang="en" sz="1100"/>
                        <a:t>0%</a:t>
                      </a:r>
                      <a:endParaRPr sz="1100"/>
                    </a:p>
                  </a:txBody>
                  <a:tcPr marT="91425" marB="91425" marR="91425" marL="91425"/>
                </a:tc>
                <a:tc>
                  <a:txBody>
                    <a:bodyPr/>
                    <a:lstStyle/>
                    <a:p>
                      <a:pPr indent="0" lvl="0" marL="0" rtl="0" algn="l">
                        <a:spcBef>
                          <a:spcPts val="0"/>
                        </a:spcBef>
                        <a:spcAft>
                          <a:spcPts val="0"/>
                        </a:spcAft>
                        <a:buNone/>
                      </a:pPr>
                      <a:r>
                        <a:rPr lang="en" sz="1100"/>
                        <a:t>15%</a:t>
                      </a:r>
                      <a:endParaRPr sz="1100"/>
                    </a:p>
                  </a:txBody>
                  <a:tcPr marT="91425" marB="91425" marR="91425" marL="91425"/>
                </a:tc>
              </a:tr>
              <a:tr h="372350">
                <a:tc>
                  <a:txBody>
                    <a:bodyPr/>
                    <a:lstStyle/>
                    <a:p>
                      <a:pPr indent="0" lvl="0" marL="0" rtl="0" algn="l">
                        <a:spcBef>
                          <a:spcPts val="0"/>
                        </a:spcBef>
                        <a:spcAft>
                          <a:spcPts val="0"/>
                        </a:spcAft>
                        <a:buNone/>
                      </a:pPr>
                      <a:r>
                        <a:rPr b="1" lang="en" sz="1100"/>
                        <a:t>White Sweet Avg.</a:t>
                      </a:r>
                      <a:endParaRPr b="1" sz="1100"/>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b="1" lang="en" sz="1100">
                          <a:solidFill>
                            <a:schemeClr val="dk1"/>
                          </a:solidFill>
                        </a:rPr>
                        <a:t>0%</a:t>
                      </a:r>
                      <a:endParaRPr b="1" sz="1100">
                        <a:solidFill>
                          <a:schemeClr val="dk1"/>
                        </a:solidFill>
                      </a:endParaRPr>
                    </a:p>
                  </a:txBody>
                  <a:tcPr marT="91425" marB="91425" marR="91425" marL="91425"/>
                </a:tc>
                <a:tc>
                  <a:txBody>
                    <a:bodyPr/>
                    <a:lstStyle/>
                    <a:p>
                      <a:pPr indent="0" lvl="0" marL="0" rtl="0" algn="l">
                        <a:spcBef>
                          <a:spcPts val="0"/>
                        </a:spcBef>
                        <a:spcAft>
                          <a:spcPts val="0"/>
                        </a:spcAft>
                        <a:buNone/>
                      </a:pPr>
                      <a:r>
                        <a:rPr b="1" lang="en" sz="1100"/>
                        <a:t>5%</a:t>
                      </a:r>
                      <a:endParaRPr b="1" sz="1100"/>
                    </a:p>
                  </a:txBody>
                  <a:tcPr marT="91425" marB="91425" marR="91425" marL="91425"/>
                </a:tc>
                <a:tc>
                  <a:txBody>
                    <a:bodyPr/>
                    <a:lstStyle/>
                    <a:p>
                      <a:pPr indent="0" lvl="0" marL="0" rtl="0" algn="l">
                        <a:spcBef>
                          <a:spcPts val="0"/>
                        </a:spcBef>
                        <a:spcAft>
                          <a:spcPts val="0"/>
                        </a:spcAft>
                        <a:buNone/>
                      </a:pPr>
                      <a:r>
                        <a:rPr b="1" lang="en" sz="1100"/>
                        <a:t>17.5%</a:t>
                      </a:r>
                      <a:endParaRPr b="1" sz="1100"/>
                    </a:p>
                  </a:txBody>
                  <a:tcPr marT="91425" marB="91425" marR="91425" marL="91425"/>
                </a:tc>
              </a:tr>
              <a:tr h="372350">
                <a:tc>
                  <a:txBody>
                    <a:bodyPr/>
                    <a:lstStyle/>
                    <a:p>
                      <a:pPr indent="0" lvl="0" marL="0" rtl="0" algn="l">
                        <a:spcBef>
                          <a:spcPts val="0"/>
                        </a:spcBef>
                        <a:spcAft>
                          <a:spcPts val="0"/>
                        </a:spcAft>
                        <a:buNone/>
                      </a:pPr>
                      <a:r>
                        <a:rPr lang="en" sz="1100"/>
                        <a:t>Orange Sweet 1</a:t>
                      </a:r>
                      <a:endParaRPr sz="1100"/>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sz="1100">
                          <a:solidFill>
                            <a:schemeClr val="dk1"/>
                          </a:solidFill>
                        </a:rPr>
                        <a:t>0%</a:t>
                      </a:r>
                      <a:endParaRPr sz="1100"/>
                    </a:p>
                  </a:txBody>
                  <a:tcPr marT="91425" marB="91425" marR="91425" marL="91425"/>
                </a:tc>
                <a:tc>
                  <a:txBody>
                    <a:bodyPr/>
                    <a:lstStyle/>
                    <a:p>
                      <a:pPr indent="0" lvl="0" marL="0" rtl="0" algn="l">
                        <a:spcBef>
                          <a:spcPts val="0"/>
                        </a:spcBef>
                        <a:spcAft>
                          <a:spcPts val="0"/>
                        </a:spcAft>
                        <a:buNone/>
                      </a:pPr>
                      <a:r>
                        <a:rPr lang="en" sz="1100"/>
                        <a:t>10%</a:t>
                      </a:r>
                      <a:endParaRPr sz="1100"/>
                    </a:p>
                  </a:txBody>
                  <a:tcPr marT="91425" marB="91425" marR="91425" marL="91425"/>
                </a:tc>
                <a:tc>
                  <a:txBody>
                    <a:bodyPr/>
                    <a:lstStyle/>
                    <a:p>
                      <a:pPr indent="0" lvl="0" marL="0" rtl="0" algn="l">
                        <a:spcBef>
                          <a:spcPts val="0"/>
                        </a:spcBef>
                        <a:spcAft>
                          <a:spcPts val="0"/>
                        </a:spcAft>
                        <a:buNone/>
                      </a:pPr>
                      <a:r>
                        <a:rPr lang="en" sz="1100"/>
                        <a:t>10%</a:t>
                      </a:r>
                      <a:endParaRPr sz="1100"/>
                    </a:p>
                  </a:txBody>
                  <a:tcPr marT="91425" marB="91425" marR="91425" marL="91425"/>
                </a:tc>
              </a:tr>
              <a:tr h="372350">
                <a:tc>
                  <a:txBody>
                    <a:bodyPr/>
                    <a:lstStyle/>
                    <a:p>
                      <a:pPr indent="0" lvl="0" marL="0" rtl="0" algn="l">
                        <a:spcBef>
                          <a:spcPts val="0"/>
                        </a:spcBef>
                        <a:spcAft>
                          <a:spcPts val="0"/>
                        </a:spcAft>
                        <a:buNone/>
                      </a:pPr>
                      <a:r>
                        <a:rPr lang="en" sz="1100"/>
                        <a:t>Orange Sweet 2</a:t>
                      </a:r>
                      <a:endParaRPr sz="1100"/>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sz="1100">
                          <a:solidFill>
                            <a:schemeClr val="dk1"/>
                          </a:solidFill>
                        </a:rPr>
                        <a:t>0%</a:t>
                      </a:r>
                      <a:endParaRPr sz="1100"/>
                    </a:p>
                  </a:txBody>
                  <a:tcPr marT="91425" marB="91425" marR="91425" marL="91425"/>
                </a:tc>
                <a:tc>
                  <a:txBody>
                    <a:bodyPr/>
                    <a:lstStyle/>
                    <a:p>
                      <a:pPr indent="0" lvl="0" marL="0" rtl="0" algn="l">
                        <a:spcBef>
                          <a:spcPts val="0"/>
                        </a:spcBef>
                        <a:spcAft>
                          <a:spcPts val="0"/>
                        </a:spcAft>
                        <a:buNone/>
                      </a:pPr>
                      <a:r>
                        <a:rPr lang="en" sz="1100"/>
                        <a:t>0%</a:t>
                      </a:r>
                      <a:endParaRPr sz="1100"/>
                    </a:p>
                  </a:txBody>
                  <a:tcPr marT="91425" marB="91425" marR="91425" marL="91425"/>
                </a:tc>
                <a:tc>
                  <a:txBody>
                    <a:bodyPr/>
                    <a:lstStyle/>
                    <a:p>
                      <a:pPr indent="0" lvl="0" marL="0" rtl="0" algn="l">
                        <a:spcBef>
                          <a:spcPts val="0"/>
                        </a:spcBef>
                        <a:spcAft>
                          <a:spcPts val="0"/>
                        </a:spcAft>
                        <a:buNone/>
                      </a:pPr>
                      <a:r>
                        <a:rPr lang="en" sz="1100"/>
                        <a:t>10%</a:t>
                      </a:r>
                      <a:endParaRPr sz="1100"/>
                    </a:p>
                  </a:txBody>
                  <a:tcPr marT="91425" marB="91425" marR="91425" marL="91425"/>
                </a:tc>
              </a:tr>
              <a:tr h="372350">
                <a:tc>
                  <a:txBody>
                    <a:bodyPr/>
                    <a:lstStyle/>
                    <a:p>
                      <a:pPr indent="0" lvl="0" marL="0" rtl="0" algn="l">
                        <a:spcBef>
                          <a:spcPts val="0"/>
                        </a:spcBef>
                        <a:spcAft>
                          <a:spcPts val="0"/>
                        </a:spcAft>
                        <a:buNone/>
                      </a:pPr>
                      <a:r>
                        <a:rPr b="1" lang="en" sz="1100"/>
                        <a:t>Orange Sweet Avg.</a:t>
                      </a:r>
                      <a:endParaRPr b="1" sz="1100"/>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b="1" lang="en" sz="1100">
                          <a:solidFill>
                            <a:schemeClr val="dk1"/>
                          </a:solidFill>
                        </a:rPr>
                        <a:t>0%</a:t>
                      </a:r>
                      <a:endParaRPr b="1" sz="1100">
                        <a:solidFill>
                          <a:schemeClr val="dk1"/>
                        </a:solidFill>
                      </a:endParaRPr>
                    </a:p>
                  </a:txBody>
                  <a:tcPr marT="91425" marB="91425" marR="91425" marL="91425"/>
                </a:tc>
                <a:tc>
                  <a:txBody>
                    <a:bodyPr/>
                    <a:lstStyle/>
                    <a:p>
                      <a:pPr indent="0" lvl="0" marL="0" rtl="0" algn="l">
                        <a:spcBef>
                          <a:spcPts val="0"/>
                        </a:spcBef>
                        <a:spcAft>
                          <a:spcPts val="0"/>
                        </a:spcAft>
                        <a:buNone/>
                      </a:pPr>
                      <a:r>
                        <a:rPr b="1" lang="en" sz="1100"/>
                        <a:t>5%</a:t>
                      </a:r>
                      <a:endParaRPr b="1" sz="1100"/>
                    </a:p>
                  </a:txBody>
                  <a:tcPr marT="91425" marB="91425" marR="91425" marL="91425"/>
                </a:tc>
                <a:tc>
                  <a:txBody>
                    <a:bodyPr/>
                    <a:lstStyle/>
                    <a:p>
                      <a:pPr indent="0" lvl="0" marL="0" rtl="0" algn="l">
                        <a:spcBef>
                          <a:spcPts val="0"/>
                        </a:spcBef>
                        <a:spcAft>
                          <a:spcPts val="0"/>
                        </a:spcAft>
                        <a:buNone/>
                      </a:pPr>
                      <a:r>
                        <a:rPr b="1" lang="en" sz="1100"/>
                        <a:t>10%</a:t>
                      </a:r>
                      <a:endParaRPr b="1" sz="1100"/>
                    </a:p>
                  </a:txBody>
                  <a:tcPr marT="91425" marB="91425" marR="91425" marL="91425"/>
                </a:tc>
              </a:tr>
            </a:tbl>
          </a:graphicData>
        </a:graphic>
      </p:graphicFrame>
      <p:sp>
        <p:nvSpPr>
          <p:cNvPr id="99" name="Google Shape;99;p18"/>
          <p:cNvSpPr txBox="1"/>
          <p:nvPr/>
        </p:nvSpPr>
        <p:spPr>
          <a:xfrm>
            <a:off x="6390850" y="1515075"/>
            <a:ext cx="2466600" cy="194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The white potatoes had the highest rot growth rate, followed by the white sweet potatoes. The orange sweet potatoes had the lowest growth rate.</a:t>
            </a:r>
            <a:endParaRPr/>
          </a:p>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Google Shape;104;p19"/>
          <p:cNvSpPr txBox="1"/>
          <p:nvPr>
            <p:ph type="title"/>
          </p:nvPr>
        </p:nvSpPr>
        <p:spPr>
          <a:xfrm>
            <a:off x="194475" y="331775"/>
            <a:ext cx="8520600" cy="572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Results contd.</a:t>
            </a:r>
            <a:endParaRPr/>
          </a:p>
        </p:txBody>
      </p:sp>
      <p:pic>
        <p:nvPicPr>
          <p:cNvPr id="105" name="Google Shape;105;p19" title="Rate of Soft Rot Growth for White Potatoes, White Sweet Potatoes, and Orange Sweet Potatoes"/>
          <p:cNvPicPr preferRelativeResize="0"/>
          <p:nvPr/>
        </p:nvPicPr>
        <p:blipFill rotWithShape="1">
          <a:blip r:embed="rId3">
            <a:alphaModFix/>
          </a:blip>
          <a:srcRect b="0" l="0" r="0" t="0"/>
          <a:stretch/>
        </p:blipFill>
        <p:spPr>
          <a:xfrm>
            <a:off x="194475" y="904475"/>
            <a:ext cx="5874024" cy="3632099"/>
          </a:xfrm>
          <a:prstGeom prst="rect">
            <a:avLst/>
          </a:prstGeom>
          <a:noFill/>
          <a:ln>
            <a:noFill/>
          </a:ln>
        </p:spPr>
      </p:pic>
      <p:sp>
        <p:nvSpPr>
          <p:cNvPr id="106" name="Google Shape;106;p19"/>
          <p:cNvSpPr txBox="1"/>
          <p:nvPr/>
        </p:nvSpPr>
        <p:spPr>
          <a:xfrm>
            <a:off x="6166625" y="1864000"/>
            <a:ext cx="2718900" cy="207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The white potatoes had a significantly higher rate of soft rot growth than the white sweet potatoes and orange sweet potatoes. In addition, the white potatoes had a much higher final estimated rot percentage than the white sweet potatoes and orange sweet potatoes.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Google Shape;111;p20"/>
          <p:cNvSpPr txBox="1"/>
          <p:nvPr>
            <p:ph type="title"/>
          </p:nvPr>
        </p:nvSpPr>
        <p:spPr>
          <a:xfrm>
            <a:off x="185575" y="348625"/>
            <a:ext cx="8520600" cy="572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Results contd. </a:t>
            </a:r>
            <a:endParaRPr/>
          </a:p>
        </p:txBody>
      </p:sp>
      <p:sp>
        <p:nvSpPr>
          <p:cNvPr id="112" name="Google Shape;112;p20"/>
          <p:cNvSpPr txBox="1"/>
          <p:nvPr>
            <p:ph idx="1" type="body"/>
          </p:nvPr>
        </p:nvSpPr>
        <p:spPr>
          <a:xfrm>
            <a:off x="311700" y="3475725"/>
            <a:ext cx="8832300" cy="1093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600"/>
              <a:t>Comparison of </a:t>
            </a:r>
            <a:r>
              <a:rPr lang="en" sz="1600"/>
              <a:t>inoculation</a:t>
            </a:r>
            <a:r>
              <a:rPr lang="en" sz="1600"/>
              <a:t> site discoloration in white potato and orange sweet potato.</a:t>
            </a:r>
            <a:endParaRPr sz="1600"/>
          </a:p>
          <a:p>
            <a:pPr indent="0" lvl="0" marL="0" rtl="0" algn="ctr">
              <a:spcBef>
                <a:spcPts val="1600"/>
              </a:spcBef>
              <a:spcAft>
                <a:spcPts val="1600"/>
              </a:spcAft>
              <a:buNone/>
            </a:pPr>
            <a:r>
              <a:rPr lang="en" sz="1600"/>
              <a:t>The white potato is clearly more discolored than the orange sweet potato.</a:t>
            </a:r>
            <a:endParaRPr sz="1600"/>
          </a:p>
        </p:txBody>
      </p:sp>
      <p:pic>
        <p:nvPicPr>
          <p:cNvPr id="113" name="Google Shape;113;p20"/>
          <p:cNvPicPr preferRelativeResize="0"/>
          <p:nvPr/>
        </p:nvPicPr>
        <p:blipFill rotWithShape="1">
          <a:blip r:embed="rId3">
            <a:alphaModFix/>
          </a:blip>
          <a:srcRect b="0" l="0" r="0" t="28571"/>
          <a:stretch/>
        </p:blipFill>
        <p:spPr>
          <a:xfrm>
            <a:off x="1553100" y="966091"/>
            <a:ext cx="2640499" cy="2312474"/>
          </a:xfrm>
          <a:prstGeom prst="rect">
            <a:avLst/>
          </a:prstGeom>
          <a:noFill/>
          <a:ln>
            <a:noFill/>
          </a:ln>
        </p:spPr>
      </p:pic>
      <p:pic>
        <p:nvPicPr>
          <p:cNvPr id="114" name="Google Shape;114;p20"/>
          <p:cNvPicPr preferRelativeResize="0"/>
          <p:nvPr/>
        </p:nvPicPr>
        <p:blipFill rotWithShape="1">
          <a:blip r:embed="rId4">
            <a:alphaModFix/>
          </a:blip>
          <a:srcRect b="24383" l="0" r="0" t="12365"/>
          <a:stretch/>
        </p:blipFill>
        <p:spPr>
          <a:xfrm>
            <a:off x="4815500" y="1008875"/>
            <a:ext cx="2640499" cy="222687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Google Shape;119;p21"/>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Conclusions</a:t>
            </a:r>
            <a:endParaRPr/>
          </a:p>
        </p:txBody>
      </p:sp>
      <p:sp>
        <p:nvSpPr>
          <p:cNvPr id="120" name="Google Shape;120;p21"/>
          <p:cNvSpPr txBox="1"/>
          <p:nvPr>
            <p:ph idx="1" type="body"/>
          </p:nvPr>
        </p:nvSpPr>
        <p:spPr>
          <a:xfrm>
            <a:off x="387900" y="1186600"/>
            <a:ext cx="85872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The data suggest that </a:t>
            </a:r>
            <a:r>
              <a:rPr i="1" lang="en"/>
              <a:t>Erwinia </a:t>
            </a:r>
            <a:r>
              <a:rPr i="1" lang="en"/>
              <a:t>carotovora</a:t>
            </a:r>
            <a:r>
              <a:rPr lang="en"/>
              <a:t> grows faster in potatoes with lower sugar content, such as the white potato, as compared to the white sweet potato and the orange sweet potato. Our hypothesis was not supported. While we had thought that higher sugar content would encourage the growth of </a:t>
            </a:r>
            <a:r>
              <a:rPr i="1" lang="en"/>
              <a:t>Erwinia </a:t>
            </a:r>
            <a:r>
              <a:rPr i="1" lang="en"/>
              <a:t>carotovora</a:t>
            </a:r>
            <a:r>
              <a:rPr lang="en"/>
              <a:t>, we failed to take into account the amount of fiber in the potatoes. Soft rot is produced by the breaking down of pectins and cellulose plant cell walls (Opara). It may be that the higher fiber content in orange sweet potatoes and white sweet potatoes made the effects of </a:t>
            </a:r>
            <a:r>
              <a:rPr i="1" lang="en"/>
              <a:t>Erwinia </a:t>
            </a:r>
            <a:r>
              <a:rPr i="1" lang="en"/>
              <a:t>carotovora’s</a:t>
            </a:r>
            <a:r>
              <a:rPr lang="en"/>
              <a:t> cellulose degradation less visible in the form of soft rot. However, because we weren’t able to control all variables except for sugar content (fiber content was a confounding variable), we cannot make any confident conclusions.</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