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Old Standard TT"/>
      <p:regular r:id="rId23"/>
      <p:bold r:id="rId24"/>
      <p: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OldStandardTT-bold.fntdata"/><Relationship Id="rId23" Type="http://schemas.openxmlformats.org/officeDocument/2006/relationships/font" Target="fonts/OldStandardT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OldStandardT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599" cy="787499"/>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599" cy="2106299"/>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599"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399"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199"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599"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06.jpg"/><Relationship Id="rId4"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04.jpg"/><Relationship Id="rId4" Type="http://schemas.openxmlformats.org/officeDocument/2006/relationships/image" Target="../media/image11.jpg"/><Relationship Id="rId5" Type="http://schemas.openxmlformats.org/officeDocument/2006/relationships/image" Target="../media/image08.jpg"/><Relationship Id="rId6" Type="http://schemas.openxmlformats.org/officeDocument/2006/relationships/image" Target="../media/image0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0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0.png"/><Relationship Id="rId4"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599" cy="1522800"/>
          </a:xfrm>
          <a:prstGeom prst="rect">
            <a:avLst/>
          </a:prstGeom>
        </p:spPr>
        <p:txBody>
          <a:bodyPr anchorCtr="0" anchor="b" bIns="91425" lIns="91425" rIns="91425" tIns="91425">
            <a:noAutofit/>
          </a:bodyPr>
          <a:lstStyle/>
          <a:p>
            <a:pPr lvl="0">
              <a:spcBef>
                <a:spcPts val="0"/>
              </a:spcBef>
              <a:buNone/>
            </a:pPr>
            <a:r>
              <a:rPr lang="en"/>
              <a:t>Photosynthesis Experiment</a:t>
            </a:r>
          </a:p>
        </p:txBody>
      </p:sp>
      <p:sp>
        <p:nvSpPr>
          <p:cNvPr id="60" name="Shape 60"/>
          <p:cNvSpPr txBox="1"/>
          <p:nvPr>
            <p:ph idx="1" type="subTitle"/>
          </p:nvPr>
        </p:nvSpPr>
        <p:spPr>
          <a:xfrm>
            <a:off x="512700" y="3840639"/>
            <a:ext cx="8118599" cy="787499"/>
          </a:xfrm>
          <a:prstGeom prst="rect">
            <a:avLst/>
          </a:prstGeom>
        </p:spPr>
        <p:txBody>
          <a:bodyPr anchorCtr="0" anchor="t" bIns="91425" lIns="91425" rIns="91425" tIns="91425">
            <a:noAutofit/>
          </a:bodyPr>
          <a:lstStyle/>
          <a:p>
            <a:pPr lvl="0">
              <a:spcBef>
                <a:spcPts val="0"/>
              </a:spcBef>
              <a:buNone/>
            </a:pPr>
            <a:r>
              <a:rPr lang="en"/>
              <a:t>By Mikaela, Hannah, and Gabby </a:t>
            </a:r>
          </a:p>
          <a:p>
            <a:pPr lvl="0">
              <a:spcBef>
                <a:spcPts val="0"/>
              </a:spcBef>
              <a:buNone/>
            </a:pPr>
            <a:r>
              <a:rPr lang="en"/>
              <a:t>Mentor Kate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359900"/>
            <a:ext cx="8520600" cy="613200"/>
          </a:xfrm>
          <a:prstGeom prst="rect">
            <a:avLst/>
          </a:prstGeom>
        </p:spPr>
        <p:txBody>
          <a:bodyPr anchorCtr="0" anchor="t" bIns="91425" lIns="91425" rIns="91425" tIns="91425">
            <a:noAutofit/>
          </a:bodyPr>
          <a:lstStyle/>
          <a:p>
            <a:pPr lvl="0">
              <a:spcBef>
                <a:spcPts val="0"/>
              </a:spcBef>
              <a:buNone/>
            </a:pPr>
            <a:r>
              <a:rPr lang="en"/>
              <a:t>Procedure 2</a:t>
            </a:r>
          </a:p>
        </p:txBody>
      </p:sp>
      <p:sp>
        <p:nvSpPr>
          <p:cNvPr id="121" name="Shape 121"/>
          <p:cNvSpPr txBox="1"/>
          <p:nvPr>
            <p:ph idx="1" type="body"/>
          </p:nvPr>
        </p:nvSpPr>
        <p:spPr>
          <a:xfrm>
            <a:off x="311700" y="756450"/>
            <a:ext cx="3999900" cy="3167400"/>
          </a:xfrm>
          <a:prstGeom prst="rect">
            <a:avLst/>
          </a:prstGeom>
        </p:spPr>
        <p:txBody>
          <a:bodyPr anchorCtr="0" anchor="t" bIns="91425" lIns="91425" rIns="91425" tIns="91425">
            <a:noAutofit/>
          </a:bodyPr>
          <a:lstStyle/>
          <a:p>
            <a:pPr lvl="0" rtl="0">
              <a:spcBef>
                <a:spcPts val="0"/>
              </a:spcBef>
              <a:spcAft>
                <a:spcPts val="0"/>
              </a:spcAft>
              <a:buNone/>
            </a:pPr>
            <a:r>
              <a:t/>
            </a:r>
            <a:endParaRPr sz="1100">
              <a:latin typeface="Arial"/>
              <a:ea typeface="Arial"/>
              <a:cs typeface="Arial"/>
              <a:sym typeface="Arial"/>
            </a:endParaRPr>
          </a:p>
          <a:p>
            <a:pPr indent="-298450" lvl="0" marL="457200">
              <a:spcBef>
                <a:spcPts val="0"/>
              </a:spcBef>
              <a:spcAft>
                <a:spcPts val="0"/>
              </a:spcAft>
              <a:buSzPct val="100000"/>
              <a:buFont typeface="Arial"/>
              <a:buAutoNum type="arabicPeriod"/>
            </a:pPr>
            <a:r>
              <a:rPr lang="en" sz="1100">
                <a:latin typeface="Arial"/>
                <a:ea typeface="Arial"/>
                <a:cs typeface="Arial"/>
                <a:sym typeface="Arial"/>
              </a:rPr>
              <a:t>Get a big glass beaker filled with distilled water</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Put soap in the water to get rid of the wax on the leaf</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Put in One teaspoon of baking soda</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Cut out 52 leaf disk out of spinach leaves and put them in groups of 13</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Get 4 plastic cups and put 100 ml of the soapy water and baking soda mix in each one</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Get a 4 syringes, and fill each with 13 leaf disk. Pull out the air in leafs.</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Pull plunger out of syringe, put each group on a different plastic tray.</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Make sure cups are labeled with what food coloring it will have.</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Make sure each tray has 13 leafs.</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Put the leafs in their separate containers</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Put in drops of food coloring as needed (Blue, Red, Green, and regular light.)</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Make the 4 light fixtures evenly leveled over the cups and turn them on at the same time while timing.</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Have a graph ready</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Record data. </a:t>
            </a:r>
            <a:r>
              <a:rPr lang="en">
                <a:latin typeface="Arial"/>
                <a:ea typeface="Arial"/>
                <a:cs typeface="Arial"/>
                <a:sym typeface="Arial"/>
              </a:rPr>
              <a:t>	</a:t>
            </a:r>
          </a:p>
        </p:txBody>
      </p:sp>
      <p:pic>
        <p:nvPicPr>
          <p:cNvPr id="122" name="Shape 122"/>
          <p:cNvPicPr preferRelativeResize="0"/>
          <p:nvPr/>
        </p:nvPicPr>
        <p:blipFill>
          <a:blip r:embed="rId3">
            <a:alphaModFix/>
          </a:blip>
          <a:stretch>
            <a:fillRect/>
          </a:stretch>
        </p:blipFill>
        <p:spPr>
          <a:xfrm>
            <a:off x="6868774" y="973100"/>
            <a:ext cx="2070298" cy="2760397"/>
          </a:xfrm>
          <a:prstGeom prst="rect">
            <a:avLst/>
          </a:prstGeom>
          <a:noFill/>
          <a:ln>
            <a:noFill/>
          </a:ln>
        </p:spPr>
      </p:pic>
      <p:pic>
        <p:nvPicPr>
          <p:cNvPr id="123" name="Shape 123"/>
          <p:cNvPicPr preferRelativeResize="0"/>
          <p:nvPr/>
        </p:nvPicPr>
        <p:blipFill>
          <a:blip r:embed="rId4">
            <a:alphaModFix/>
          </a:blip>
          <a:stretch>
            <a:fillRect/>
          </a:stretch>
        </p:blipFill>
        <p:spPr>
          <a:xfrm>
            <a:off x="4493145" y="1598650"/>
            <a:ext cx="2375624" cy="31675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512700" y="1893300"/>
            <a:ext cx="8118599" cy="1522800"/>
          </a:xfrm>
          <a:prstGeom prst="rect">
            <a:avLst/>
          </a:prstGeom>
        </p:spPr>
        <p:txBody>
          <a:bodyPr anchorCtr="0" anchor="b" bIns="91425" lIns="91425" rIns="91425" tIns="91425">
            <a:noAutofit/>
          </a:bodyPr>
          <a:lstStyle/>
          <a:p>
            <a:pPr lvl="0">
              <a:spcBef>
                <a:spcPts val="0"/>
              </a:spcBef>
              <a:buNone/>
            </a:pPr>
            <a:r>
              <a:rPr lang="en"/>
              <a:t>Hypothesis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490250" y="526350"/>
            <a:ext cx="5604000" cy="4090800"/>
          </a:xfrm>
          <a:prstGeom prst="rect">
            <a:avLst/>
          </a:prstGeom>
        </p:spPr>
        <p:txBody>
          <a:bodyPr anchorCtr="0" anchor="ctr" bIns="91425" lIns="91425" rIns="91425" tIns="91425">
            <a:noAutofit/>
          </a:bodyPr>
          <a:lstStyle/>
          <a:p>
            <a:pPr lvl="0">
              <a:spcBef>
                <a:spcPts val="0"/>
              </a:spcBef>
              <a:buNone/>
            </a:pPr>
            <a:r>
              <a:rPr lang="en"/>
              <a:t>We expected the darker colors to negatively affect the rate of photosynthesis the most.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idx="1" type="body"/>
          </p:nvPr>
        </p:nvSpPr>
        <p:spPr>
          <a:xfrm>
            <a:off x="311700" y="1171675"/>
            <a:ext cx="3999899" cy="3397200"/>
          </a:xfrm>
          <a:prstGeom prst="rect">
            <a:avLst/>
          </a:prstGeom>
        </p:spPr>
        <p:txBody>
          <a:bodyPr anchorCtr="0" anchor="t" bIns="91425" lIns="91425" rIns="91425" tIns="91425">
            <a:noAutofit/>
          </a:bodyPr>
          <a:lstStyle/>
          <a:p>
            <a:pPr lvl="0">
              <a:spcBef>
                <a:spcPts val="0"/>
              </a:spcBef>
              <a:buNone/>
            </a:pPr>
            <a:r>
              <a:rPr b="1" lang="en" sz="1800"/>
              <a:t>I think this is what’s going to happen because…</a:t>
            </a:r>
          </a:p>
          <a:p>
            <a:pPr lvl="0">
              <a:spcBef>
                <a:spcPts val="0"/>
              </a:spcBef>
              <a:buNone/>
            </a:pPr>
            <a:r>
              <a:rPr b="1" lang="en" sz="1800"/>
              <a:t>Red light is absorbed by chlorophyll a and b whereas blue and green are not absorbed by chlorophyll a and b. Clear light allows for all colors to be absorbed proving most effective.</a:t>
            </a:r>
          </a:p>
          <a:p>
            <a:pPr lvl="0">
              <a:spcBef>
                <a:spcPts val="0"/>
              </a:spcBef>
              <a:buNone/>
            </a:pPr>
            <a:r>
              <a:t/>
            </a:r>
            <a:endParaRPr b="1" sz="1800"/>
          </a:p>
          <a:p>
            <a:pPr lvl="0">
              <a:spcBef>
                <a:spcPts val="0"/>
              </a:spcBef>
              <a:buNone/>
            </a:pPr>
            <a:r>
              <a:t/>
            </a:r>
            <a:endParaRPr sz="1600"/>
          </a:p>
        </p:txBody>
      </p:sp>
      <p:sp>
        <p:nvSpPr>
          <p:cNvPr id="139" name="Shape 139"/>
          <p:cNvSpPr txBox="1"/>
          <p:nvPr>
            <p:ph idx="2" type="body"/>
          </p:nvPr>
        </p:nvSpPr>
        <p:spPr>
          <a:xfrm>
            <a:off x="4832400" y="1171675"/>
            <a:ext cx="3999899" cy="3397200"/>
          </a:xfrm>
          <a:prstGeom prst="rect">
            <a:avLst/>
          </a:prstGeom>
        </p:spPr>
        <p:txBody>
          <a:bodyPr anchorCtr="0" anchor="t" bIns="91425" lIns="91425" rIns="91425" tIns="91425">
            <a:noAutofit/>
          </a:bodyPr>
          <a:lstStyle/>
          <a:p>
            <a:pPr lvl="0">
              <a:spcBef>
                <a:spcPts val="0"/>
              </a:spcBef>
              <a:buNone/>
            </a:pPr>
            <a:r>
              <a:rPr b="1" lang="en" sz="1800"/>
              <a:t>Variables that may affect the outcome...</a:t>
            </a:r>
          </a:p>
          <a:p>
            <a:pPr indent="-330200" lvl="0" marL="457200">
              <a:spcBef>
                <a:spcPts val="0"/>
              </a:spcBef>
              <a:buSzPct val="100000"/>
              <a:buNone/>
            </a:pPr>
            <a:r>
              <a:rPr lang="en" sz="1600"/>
              <a:t>How much food dye we put in the water.</a:t>
            </a:r>
          </a:p>
          <a:p>
            <a:pPr indent="-330200" lvl="0" marL="457200" rtl="0">
              <a:spcBef>
                <a:spcPts val="0"/>
              </a:spcBef>
              <a:buSzPct val="100000"/>
            </a:pPr>
            <a:r>
              <a:rPr lang="en" sz="1600"/>
              <a:t>If one cup gets more light than another.</a:t>
            </a:r>
          </a:p>
          <a:p>
            <a:pPr indent="-330200" lvl="0" marL="457200">
              <a:spcBef>
                <a:spcPts val="0"/>
              </a:spcBef>
              <a:buSzPct val="100000"/>
              <a:buNone/>
            </a:pPr>
            <a:r>
              <a:rPr lang="en" sz="1600"/>
              <a:t>Different amounts of oxygen in the leafs.</a:t>
            </a:r>
          </a:p>
        </p:txBody>
      </p:sp>
      <p:sp>
        <p:nvSpPr>
          <p:cNvPr id="140" name="Shape 140"/>
          <p:cNvSpPr txBox="1"/>
          <p:nvPr>
            <p:ph type="title"/>
          </p:nvPr>
        </p:nvSpPr>
        <p:spPr>
          <a:xfrm>
            <a:off x="311700" y="445025"/>
            <a:ext cx="8520599" cy="613200"/>
          </a:xfrm>
          <a:prstGeom prst="rect">
            <a:avLst/>
          </a:prstGeom>
        </p:spPr>
        <p:txBody>
          <a:bodyPr anchorCtr="0" anchor="t" bIns="91425" lIns="91425" rIns="91425" tIns="91425">
            <a:noAutofit/>
          </a:bodyPr>
          <a:lstStyle/>
          <a:p>
            <a:pPr lvl="0">
              <a:spcBef>
                <a:spcPts val="0"/>
              </a:spcBef>
              <a:buNone/>
            </a:pPr>
            <a:r>
              <a:rPr lang="en"/>
              <a:t>Hypothesis support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idx="1" type="body"/>
          </p:nvPr>
        </p:nvSpPr>
        <p:spPr>
          <a:xfrm>
            <a:off x="4167425" y="4297525"/>
            <a:ext cx="5998800" cy="605100"/>
          </a:xfrm>
          <a:prstGeom prst="rect">
            <a:avLst/>
          </a:prstGeom>
          <a:solidFill>
            <a:schemeClr val="lt1"/>
          </a:solidFill>
        </p:spPr>
        <p:txBody>
          <a:bodyPr anchorCtr="0" anchor="ctr" bIns="91425" lIns="91425" rIns="91425" tIns="91425">
            <a:noAutofit/>
          </a:bodyPr>
          <a:lstStyle/>
          <a:p>
            <a:pPr lvl="0">
              <a:spcBef>
                <a:spcPts val="0"/>
              </a:spcBef>
              <a:buNone/>
            </a:pPr>
            <a:r>
              <a:rPr lang="en" sz="2400"/>
              <a:t>The experiment</a:t>
            </a:r>
          </a:p>
        </p:txBody>
      </p:sp>
      <p:pic>
        <p:nvPicPr>
          <p:cNvPr id="146" name="Shape 146"/>
          <p:cNvPicPr preferRelativeResize="0"/>
          <p:nvPr/>
        </p:nvPicPr>
        <p:blipFill>
          <a:blip r:embed="rId3">
            <a:alphaModFix/>
          </a:blip>
          <a:stretch>
            <a:fillRect/>
          </a:stretch>
        </p:blipFill>
        <p:spPr>
          <a:xfrm>
            <a:off x="6467824" y="-66925"/>
            <a:ext cx="2555223" cy="3407002"/>
          </a:xfrm>
          <a:prstGeom prst="rect">
            <a:avLst/>
          </a:prstGeom>
          <a:noFill/>
          <a:ln>
            <a:noFill/>
          </a:ln>
        </p:spPr>
      </p:pic>
      <p:pic>
        <p:nvPicPr>
          <p:cNvPr id="147" name="Shape 147"/>
          <p:cNvPicPr preferRelativeResize="0"/>
          <p:nvPr/>
        </p:nvPicPr>
        <p:blipFill>
          <a:blip r:embed="rId4">
            <a:alphaModFix/>
          </a:blip>
          <a:stretch>
            <a:fillRect/>
          </a:stretch>
        </p:blipFill>
        <p:spPr>
          <a:xfrm>
            <a:off x="6467834" y="3159574"/>
            <a:ext cx="2645212" cy="1983926"/>
          </a:xfrm>
          <a:prstGeom prst="rect">
            <a:avLst/>
          </a:prstGeom>
          <a:noFill/>
          <a:ln>
            <a:noFill/>
          </a:ln>
        </p:spPr>
      </p:pic>
      <p:pic>
        <p:nvPicPr>
          <p:cNvPr id="148" name="Shape 148"/>
          <p:cNvPicPr preferRelativeResize="0"/>
          <p:nvPr/>
        </p:nvPicPr>
        <p:blipFill>
          <a:blip r:embed="rId5">
            <a:alphaModFix/>
          </a:blip>
          <a:stretch>
            <a:fillRect/>
          </a:stretch>
        </p:blipFill>
        <p:spPr>
          <a:xfrm>
            <a:off x="3857625" y="0"/>
            <a:ext cx="2555223" cy="3406950"/>
          </a:xfrm>
          <a:prstGeom prst="rect">
            <a:avLst/>
          </a:prstGeom>
          <a:noFill/>
          <a:ln>
            <a:noFill/>
          </a:ln>
        </p:spPr>
      </p:pic>
      <p:pic>
        <p:nvPicPr>
          <p:cNvPr id="149" name="Shape 149"/>
          <p:cNvPicPr preferRelativeResize="0"/>
          <p:nvPr/>
        </p:nvPicPr>
        <p:blipFill>
          <a:blip r:embed="rId6">
            <a:alphaModFix/>
          </a:blip>
          <a:stretch>
            <a:fillRect/>
          </a:stretch>
        </p:blipFill>
        <p:spPr>
          <a:xfrm>
            <a:off x="-54972" y="1"/>
            <a:ext cx="3857625"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599" cy="613200"/>
          </a:xfrm>
          <a:prstGeom prst="rect">
            <a:avLst/>
          </a:prstGeom>
        </p:spPr>
        <p:txBody>
          <a:bodyPr anchorCtr="0" anchor="t" bIns="91425" lIns="91425" rIns="91425" tIns="91425">
            <a:noAutofit/>
          </a:bodyPr>
          <a:lstStyle/>
          <a:p>
            <a:pPr lvl="0">
              <a:spcBef>
                <a:spcPts val="0"/>
              </a:spcBef>
              <a:buNone/>
            </a:pPr>
            <a:r>
              <a:rPr lang="en"/>
              <a:t>Conclusion</a:t>
            </a:r>
          </a:p>
        </p:txBody>
      </p:sp>
      <p:sp>
        <p:nvSpPr>
          <p:cNvPr id="155" name="Shape 155"/>
          <p:cNvSpPr txBox="1"/>
          <p:nvPr>
            <p:ph idx="1" type="body"/>
          </p:nvPr>
        </p:nvSpPr>
        <p:spPr>
          <a:xfrm>
            <a:off x="311700" y="1171600"/>
            <a:ext cx="8520599" cy="3397200"/>
          </a:xfrm>
          <a:prstGeom prst="rect">
            <a:avLst/>
          </a:prstGeom>
        </p:spPr>
        <p:txBody>
          <a:bodyPr anchorCtr="0" anchor="t" bIns="91425" lIns="91425" rIns="91425" tIns="91425">
            <a:noAutofit/>
          </a:bodyPr>
          <a:lstStyle/>
          <a:p>
            <a:pPr indent="-69850" lvl="0" marL="0">
              <a:spcBef>
                <a:spcPts val="0"/>
              </a:spcBef>
              <a:buClr>
                <a:schemeClr val="dk1"/>
              </a:buClr>
              <a:buSzPct val="61111"/>
              <a:buFont typeface="Arial"/>
              <a:buNone/>
            </a:pPr>
            <a:r>
              <a:rPr lang="en"/>
              <a:t>In summation, the rate of photosynthesis in plants does depend greatly on a light source. White light is the most effective light for photosynthesis because it provides a wide range of colored lights for various pigments to use. When only a single color is used, red is the most effective color of light. Red has a long wavelength, allowing it to radiate more energy and allow for an increased rate of photosynthesis in plants. This lab proved that the length of a wavelength of light a plant is exposed to is directly related to the rate of photosynthesis. In addition, more colors available for the plant allow more pigments to be activated, also leading to higher rates of photosynthesis. </a:t>
            </a:r>
          </a:p>
          <a:p>
            <a:pPr lvl="0">
              <a:spcBef>
                <a:spcPts val="0"/>
              </a:spcBef>
              <a:buClr>
                <a:schemeClr val="dk1"/>
              </a:buClr>
              <a:buSzPct val="61111"/>
              <a:buFont typeface="Arial"/>
              <a:buNone/>
            </a:pPr>
            <a:r>
              <a:rPr lang="en"/>
              <a:t>				</a:t>
            </a:r>
          </a:p>
          <a:p>
            <a:pPr lvl="0">
              <a:spcBef>
                <a:spcPts val="0"/>
              </a:spcBef>
              <a:buClr>
                <a:schemeClr val="dk1"/>
              </a:buClr>
              <a:buSzPct val="61111"/>
              <a:buFont typeface="Arial"/>
              <a:buNone/>
            </a:pPr>
            <a:r>
              <a:rPr lang="en"/>
              <a:t>			</a:t>
            </a:r>
          </a:p>
          <a:p>
            <a:pPr lvl="0">
              <a:spcBef>
                <a:spcPts val="0"/>
              </a:spcBef>
              <a:buClr>
                <a:schemeClr val="dk1"/>
              </a:buClr>
              <a:buSzPct val="61111"/>
              <a:buFont typeface="Arial"/>
              <a:buNone/>
            </a:pPr>
            <a:r>
              <a:rPr lang="en"/>
              <a:t>		</a:t>
            </a: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A question we still have.</a:t>
            </a:r>
          </a:p>
        </p:txBody>
      </p:sp>
      <p:sp>
        <p:nvSpPr>
          <p:cNvPr id="161" name="Shape 161"/>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rPr lang="en" sz="3000"/>
              <a:t>How can we determine how much chlorophyll a and b are in the leafs?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Experiment 1</a:t>
            </a:r>
          </a:p>
        </p:txBody>
      </p:sp>
      <p:pic>
        <p:nvPicPr>
          <p:cNvPr id="167" name="Shape 167"/>
          <p:cNvPicPr preferRelativeResize="0"/>
          <p:nvPr/>
        </p:nvPicPr>
        <p:blipFill>
          <a:blip r:embed="rId3">
            <a:alphaModFix/>
          </a:blip>
          <a:stretch>
            <a:fillRect/>
          </a:stretch>
        </p:blipFill>
        <p:spPr>
          <a:xfrm>
            <a:off x="0" y="1406875"/>
            <a:ext cx="9143997" cy="3274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Experiment 2</a:t>
            </a:r>
          </a:p>
        </p:txBody>
      </p:sp>
      <p:pic>
        <p:nvPicPr>
          <p:cNvPr id="173" name="Shape 173"/>
          <p:cNvPicPr preferRelativeResize="0"/>
          <p:nvPr/>
        </p:nvPicPr>
        <p:blipFill>
          <a:blip r:embed="rId3">
            <a:alphaModFix/>
          </a:blip>
          <a:stretch>
            <a:fillRect/>
          </a:stretch>
        </p:blipFill>
        <p:spPr>
          <a:xfrm>
            <a:off x="0" y="1174827"/>
            <a:ext cx="9144003" cy="35523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What is photosynthesis?</a:t>
            </a:r>
          </a:p>
        </p:txBody>
      </p:sp>
      <p:sp>
        <p:nvSpPr>
          <p:cNvPr id="66" name="Shape 66"/>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rPr lang="en" sz="1200">
                <a:latin typeface="Arial"/>
                <a:ea typeface="Arial"/>
                <a:cs typeface="Arial"/>
                <a:sym typeface="Arial"/>
              </a:rPr>
              <a:t>When light strikes an object, it may be transmitted, absorbed, or reflected. In plant cells, several different pigments can absorb light energy. Each pigment is a chemical compound that absorbs only certain wavelengths of light and reflects or transmits all others. Green plants, for example, appear green because chlorophyll absorbs most wavelengths of visible light except green, which it reflects. Three major events occur in photosynthesis: (1) absorption of light energy, (2) conversion of light energy into chemical energy, and (3) storage of chemical energy in carbohydrates (sugars). </a:t>
            </a:r>
          </a:p>
          <a:p>
            <a:pPr lvl="0">
              <a:spcBef>
                <a:spcPts val="0"/>
              </a:spcBef>
              <a:buNone/>
            </a:pPr>
            <a:r>
              <a:rPr lang="en" sz="1100">
                <a:latin typeface="Arial"/>
                <a:ea typeface="Arial"/>
                <a:cs typeface="Arial"/>
                <a:sym typeface="Arial"/>
              </a:rPr>
              <a:t>			</a:t>
            </a:r>
            <a:r>
              <a:rPr lang="en" sz="1400">
                <a:solidFill>
                  <a:srgbClr val="545454"/>
                </a:solidFill>
                <a:latin typeface="Arial"/>
                <a:ea typeface="Arial"/>
                <a:cs typeface="Arial"/>
                <a:sym typeface="Arial"/>
              </a:rPr>
              <a:t>6CO</a:t>
            </a:r>
            <a:r>
              <a:rPr lang="en" sz="1400">
                <a:solidFill>
                  <a:srgbClr val="000000"/>
                </a:solidFill>
                <a:latin typeface="Arial"/>
                <a:ea typeface="Arial"/>
                <a:cs typeface="Arial"/>
                <a:sym typeface="Arial"/>
              </a:rPr>
              <a:t>2 + 6H2O ------&gt; C6H12O6 + 6O2</a:t>
            </a:r>
          </a:p>
          <a:p>
            <a:pPr lvl="0">
              <a:spcBef>
                <a:spcPts val="0"/>
              </a:spcBef>
              <a:buClr>
                <a:schemeClr val="dk1"/>
              </a:buClr>
              <a:buSzPct val="100000"/>
              <a:buFont typeface="Arial"/>
              <a:buNone/>
            </a:pPr>
            <a:r>
              <a:rPr lang="en" sz="1100">
                <a:latin typeface="Arial"/>
                <a:ea typeface="Arial"/>
                <a:cs typeface="Arial"/>
                <a:sym typeface="Arial"/>
              </a:rPr>
              <a:t>				</a:t>
            </a:r>
          </a:p>
          <a:p>
            <a:pPr lvl="0">
              <a:spcBef>
                <a:spcPts val="0"/>
              </a:spcBef>
              <a:buClr>
                <a:schemeClr val="dk1"/>
              </a:buClr>
              <a:buSzPct val="100000"/>
              <a:buFont typeface="Arial"/>
              <a:buNone/>
            </a:pPr>
            <a:r>
              <a:rPr lang="en" sz="1100">
                <a:latin typeface="Arial"/>
                <a:ea typeface="Arial"/>
                <a:cs typeface="Arial"/>
                <a:sym typeface="Arial"/>
              </a:rPr>
              <a:t>			</a:t>
            </a:r>
          </a:p>
          <a:p>
            <a:pPr lvl="0">
              <a:spcBef>
                <a:spcPts val="0"/>
              </a:spcBef>
              <a:buClr>
                <a:schemeClr val="dk1"/>
              </a:buClr>
              <a:buSzPct val="100000"/>
              <a:buFont typeface="Arial"/>
              <a:buNone/>
            </a:pPr>
            <a:r>
              <a:rPr lang="en" sz="1100">
                <a:latin typeface="Arial"/>
                <a:ea typeface="Arial"/>
                <a:cs typeface="Arial"/>
                <a:sym typeface="Arial"/>
              </a:rPr>
              <a:t>		</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t/>
            </a:r>
            <a:endParaRPr/>
          </a:p>
        </p:txBody>
      </p:sp>
      <p:sp>
        <p:nvSpPr>
          <p:cNvPr id="72" name="Shape 72"/>
          <p:cNvSpPr txBox="1"/>
          <p:nvPr>
            <p:ph idx="1" type="body"/>
          </p:nvPr>
        </p:nvSpPr>
        <p:spPr>
          <a:xfrm>
            <a:off x="311700" y="1201400"/>
            <a:ext cx="3322500" cy="3397200"/>
          </a:xfrm>
          <a:prstGeom prst="rect">
            <a:avLst/>
          </a:prstGeom>
          <a:ln cap="flat" cmpd="sng" w="9525">
            <a:solidFill>
              <a:srgbClr val="00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From this picture we can hypothesize that the spinach leafs have mostly chlorophyll a. We can infer this because our data shows similar results the effect of light with blue absorbing the least amount of energy and clear absorbing the most.</a:t>
            </a:r>
          </a:p>
        </p:txBody>
      </p:sp>
      <p:pic>
        <p:nvPicPr>
          <p:cNvPr id="73" name="Shape 73"/>
          <p:cNvPicPr preferRelativeResize="0"/>
          <p:nvPr/>
        </p:nvPicPr>
        <p:blipFill>
          <a:blip r:embed="rId3">
            <a:alphaModFix/>
          </a:blip>
          <a:stretch>
            <a:fillRect/>
          </a:stretch>
        </p:blipFill>
        <p:spPr>
          <a:xfrm>
            <a:off x="3634187" y="969475"/>
            <a:ext cx="5553075" cy="4038600"/>
          </a:xfrm>
          <a:prstGeom prst="rect">
            <a:avLst/>
          </a:prstGeom>
          <a:noFill/>
          <a:ln cap="flat" cmpd="sng" w="9525">
            <a:solidFill>
              <a:srgbClr val="00FFFF"/>
            </a:solidFill>
            <a:prstDash val="solid"/>
            <a:round/>
            <a:headEnd len="med" w="med" type="none"/>
            <a:tailEnd len="med" w="med" type="none"/>
          </a:ln>
        </p:spPr>
      </p:pic>
      <p:sp>
        <p:nvSpPr>
          <p:cNvPr id="74" name="Shape 74"/>
          <p:cNvSpPr/>
          <p:nvPr/>
        </p:nvSpPr>
        <p:spPr>
          <a:xfrm>
            <a:off x="5520825" y="3584575"/>
            <a:ext cx="297900" cy="476700"/>
          </a:xfrm>
          <a:prstGeom prst="ellipse">
            <a:avLst/>
          </a:prstGeom>
          <a:no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a:off x="5818725" y="3584575"/>
            <a:ext cx="436800" cy="327600"/>
          </a:xfrm>
          <a:prstGeom prst="ellipse">
            <a:avLst/>
          </a:prstGeom>
          <a:no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6" name="Shape 76"/>
          <p:cNvSpPr/>
          <p:nvPr/>
        </p:nvSpPr>
        <p:spPr>
          <a:xfrm>
            <a:off x="7119475" y="1906475"/>
            <a:ext cx="357600" cy="3276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Light spectrum</a:t>
            </a:r>
          </a:p>
        </p:txBody>
      </p:sp>
      <p:sp>
        <p:nvSpPr>
          <p:cNvPr id="82" name="Shape 82"/>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t/>
            </a:r>
            <a:endParaRPr/>
          </a:p>
        </p:txBody>
      </p:sp>
      <p:pic>
        <p:nvPicPr>
          <p:cNvPr id="83" name="Shape 83"/>
          <p:cNvPicPr preferRelativeResize="0"/>
          <p:nvPr/>
        </p:nvPicPr>
        <p:blipFill>
          <a:blip r:embed="rId3">
            <a:alphaModFix/>
          </a:blip>
          <a:stretch>
            <a:fillRect/>
          </a:stretch>
        </p:blipFill>
        <p:spPr>
          <a:xfrm>
            <a:off x="1543212" y="1141400"/>
            <a:ext cx="5572125" cy="3457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t/>
            </a:r>
            <a:endParaRPr/>
          </a:p>
        </p:txBody>
      </p:sp>
      <p:sp>
        <p:nvSpPr>
          <p:cNvPr id="89" name="Shape 89"/>
          <p:cNvSpPr txBox="1"/>
          <p:nvPr>
            <p:ph idx="1" type="body"/>
          </p:nvPr>
        </p:nvSpPr>
        <p:spPr>
          <a:xfrm>
            <a:off x="311700" y="1171600"/>
            <a:ext cx="3860100" cy="3397200"/>
          </a:xfrm>
          <a:prstGeom prst="rect">
            <a:avLst/>
          </a:prstGeom>
        </p:spPr>
        <p:txBody>
          <a:bodyPr anchorCtr="0" anchor="t" bIns="91425" lIns="91425" rIns="91425" tIns="91425">
            <a:noAutofit/>
          </a:bodyPr>
          <a:lstStyle/>
          <a:p>
            <a:pPr lvl="0">
              <a:spcBef>
                <a:spcPts val="0"/>
              </a:spcBef>
              <a:buNone/>
            </a:pPr>
            <a:r>
              <a:rPr lang="en"/>
              <a:t>In our first experiment we saw that our data was chlorophyll a   </a:t>
            </a:r>
          </a:p>
        </p:txBody>
      </p:sp>
      <p:pic>
        <p:nvPicPr>
          <p:cNvPr id="90" name="Shape 90"/>
          <p:cNvPicPr preferRelativeResize="0"/>
          <p:nvPr/>
        </p:nvPicPr>
        <p:blipFill>
          <a:blip r:embed="rId3">
            <a:alphaModFix/>
          </a:blip>
          <a:stretch>
            <a:fillRect/>
          </a:stretch>
        </p:blipFill>
        <p:spPr>
          <a:xfrm>
            <a:off x="4247475" y="1"/>
            <a:ext cx="4896523" cy="5068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90250" y="526350"/>
            <a:ext cx="5604000" cy="4090800"/>
          </a:xfrm>
          <a:prstGeom prst="rect">
            <a:avLst/>
          </a:prstGeom>
        </p:spPr>
        <p:txBody>
          <a:bodyPr anchorCtr="0" anchor="ctr" bIns="91425" lIns="91425" rIns="91425" tIns="91425">
            <a:noAutofit/>
          </a:bodyPr>
          <a:lstStyle/>
          <a:p>
            <a:pPr lvl="0">
              <a:spcBef>
                <a:spcPts val="0"/>
              </a:spcBef>
              <a:buNone/>
            </a:pPr>
            <a:r>
              <a:rPr lang="en"/>
              <a:t>How do different colors of light affect leafs ability to perform photosynthesis?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512700" y="1893300"/>
            <a:ext cx="8118599" cy="1522800"/>
          </a:xfrm>
          <a:prstGeom prst="rect">
            <a:avLst/>
          </a:prstGeom>
        </p:spPr>
        <p:txBody>
          <a:bodyPr anchorCtr="0" anchor="b" bIns="91425" lIns="91425" rIns="91425" tIns="91425">
            <a:noAutofit/>
          </a:bodyPr>
          <a:lstStyle/>
          <a:p>
            <a:pPr lvl="0">
              <a:spcBef>
                <a:spcPts val="0"/>
              </a:spcBef>
              <a:buNone/>
            </a:pPr>
            <a:r>
              <a:rPr lang="en"/>
              <a:t>The Experiment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265500" y="1382350"/>
            <a:ext cx="4045199" cy="1333200"/>
          </a:xfrm>
          <a:prstGeom prst="rect">
            <a:avLst/>
          </a:prstGeom>
        </p:spPr>
        <p:txBody>
          <a:bodyPr anchorCtr="0" anchor="b" bIns="91425" lIns="91425" rIns="91425" tIns="91425">
            <a:noAutofit/>
          </a:bodyPr>
          <a:lstStyle/>
          <a:p>
            <a:pPr lvl="0">
              <a:spcBef>
                <a:spcPts val="0"/>
              </a:spcBef>
              <a:buNone/>
            </a:pPr>
            <a:r>
              <a:rPr lang="en"/>
              <a:t>Materials</a:t>
            </a:r>
          </a:p>
        </p:txBody>
      </p:sp>
      <p:sp>
        <p:nvSpPr>
          <p:cNvPr id="106" name="Shape 106"/>
          <p:cNvSpPr txBox="1"/>
          <p:nvPr>
            <p:ph idx="1" type="subTitle"/>
          </p:nvPr>
        </p:nvSpPr>
        <p:spPr>
          <a:xfrm>
            <a:off x="265500" y="2769000"/>
            <a:ext cx="4045199" cy="1345500"/>
          </a:xfrm>
          <a:prstGeom prst="rect">
            <a:avLst/>
          </a:prstGeom>
        </p:spPr>
        <p:txBody>
          <a:bodyPr anchorCtr="0" anchor="t" bIns="91425" lIns="91425" rIns="91425" tIns="91425">
            <a:noAutofit/>
          </a:bodyPr>
          <a:lstStyle/>
          <a:p>
            <a:pPr lvl="0">
              <a:spcBef>
                <a:spcPts val="0"/>
              </a:spcBef>
              <a:buNone/>
            </a:pPr>
            <a:r>
              <a:t/>
            </a:r>
            <a:endParaRPr/>
          </a:p>
        </p:txBody>
      </p:sp>
      <p:sp>
        <p:nvSpPr>
          <p:cNvPr id="107" name="Shape 107"/>
          <p:cNvSpPr txBox="1"/>
          <p:nvPr>
            <p:ph idx="2" type="body"/>
          </p:nvPr>
        </p:nvSpPr>
        <p:spPr>
          <a:xfrm>
            <a:off x="4939500" y="724200"/>
            <a:ext cx="3837000" cy="3695099"/>
          </a:xfrm>
          <a:prstGeom prst="rect">
            <a:avLst/>
          </a:prstGeom>
        </p:spPr>
        <p:txBody>
          <a:bodyPr anchorCtr="0" anchor="ctr" bIns="91425" lIns="91425" rIns="91425" tIns="91425">
            <a:noAutofit/>
          </a:bodyPr>
          <a:lstStyle/>
          <a:p>
            <a:pPr indent="-228600" lvl="0" marL="457200">
              <a:spcBef>
                <a:spcPts val="0"/>
              </a:spcBef>
              <a:buNone/>
            </a:pPr>
            <a:r>
              <a:rPr lang="en"/>
              <a:t>4 plastic cups</a:t>
            </a:r>
          </a:p>
          <a:p>
            <a:pPr indent="-228600" lvl="0" marL="457200">
              <a:spcBef>
                <a:spcPts val="0"/>
              </a:spcBef>
              <a:buNone/>
            </a:pPr>
            <a:r>
              <a:rPr lang="en"/>
              <a:t>Baking soda, soap mixture (100 ml in each cup)</a:t>
            </a:r>
          </a:p>
          <a:p>
            <a:pPr indent="-228600" lvl="0" marL="457200">
              <a:spcBef>
                <a:spcPts val="0"/>
              </a:spcBef>
              <a:buNone/>
            </a:pPr>
            <a:r>
              <a:rPr lang="en"/>
              <a:t>4 groups of 13 leaf disk</a:t>
            </a:r>
          </a:p>
          <a:p>
            <a:pPr indent="-228600" lvl="0" marL="457200" rtl="0">
              <a:spcBef>
                <a:spcPts val="0"/>
              </a:spcBef>
            </a:pPr>
            <a:r>
              <a:rPr lang="en"/>
              <a:t>Clear, red, blue, green food coloring and seran sheets.</a:t>
            </a:r>
          </a:p>
          <a:p>
            <a:pPr indent="-228600" lvl="0" marL="457200">
              <a:spcBef>
                <a:spcPts val="0"/>
              </a:spcBef>
              <a:buNone/>
            </a:pPr>
            <a:r>
              <a:rPr lang="en"/>
              <a:t>Light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342525"/>
            <a:ext cx="8520600" cy="613200"/>
          </a:xfrm>
          <a:prstGeom prst="rect">
            <a:avLst/>
          </a:prstGeom>
        </p:spPr>
        <p:txBody>
          <a:bodyPr anchorCtr="0" anchor="t" bIns="91425" lIns="91425" rIns="91425" tIns="91425">
            <a:noAutofit/>
          </a:bodyPr>
          <a:lstStyle/>
          <a:p>
            <a:pPr lvl="0">
              <a:spcBef>
                <a:spcPts val="0"/>
              </a:spcBef>
              <a:buNone/>
            </a:pPr>
            <a:r>
              <a:rPr lang="en"/>
              <a:t>Procedure</a:t>
            </a:r>
          </a:p>
        </p:txBody>
      </p:sp>
      <p:sp>
        <p:nvSpPr>
          <p:cNvPr id="113" name="Shape 113"/>
          <p:cNvSpPr txBox="1"/>
          <p:nvPr>
            <p:ph idx="1" type="body"/>
          </p:nvPr>
        </p:nvSpPr>
        <p:spPr>
          <a:xfrm>
            <a:off x="311700" y="615675"/>
            <a:ext cx="3999900" cy="3454500"/>
          </a:xfrm>
          <a:prstGeom prst="rect">
            <a:avLst/>
          </a:prstGeom>
        </p:spPr>
        <p:txBody>
          <a:bodyPr anchorCtr="0" anchor="t" bIns="91425" lIns="91425" rIns="91425" tIns="91425">
            <a:noAutofit/>
          </a:bodyPr>
          <a:lstStyle/>
          <a:p>
            <a:pPr lvl="0" rtl="0">
              <a:spcBef>
                <a:spcPts val="0"/>
              </a:spcBef>
              <a:spcAft>
                <a:spcPts val="0"/>
              </a:spcAft>
              <a:buClr>
                <a:schemeClr val="dk1"/>
              </a:buClr>
              <a:buSzPct val="100000"/>
              <a:buFont typeface="Arial"/>
              <a:buNone/>
            </a:pPr>
            <a:r>
              <a:rPr lang="en" sz="1100">
                <a:latin typeface="Arial"/>
                <a:ea typeface="Arial"/>
                <a:cs typeface="Arial"/>
                <a:sym typeface="Arial"/>
              </a:rPr>
              <a:t>					</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Get a big glass beaker filled with distilled water</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Put soap in the water to get rid of the wax on the leaf</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Put in one teaspoon of baking soda</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Cut out 52 leaf disk out of spinach leaves and put them in groups of 13</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Get 4 plastic cups and put 100 ml of the soapy water baking soda mix in each one</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Get a 4 syringes, and fill each with 13 leaf disk. Pull out the air in leafs.</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Pull plunger out of syringe, put each group on a different plastic tray.</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Make sure cups are labeled with which light it will be under. (Blue, red, green, and regular light.)</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Make sure each tray has 13 leafs.</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Put the leafs in their separate containers</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Completely covering the cup, place the specified color sheet over the cup securing with a rubber band. (Blue, red, green, and regular light.)</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 Make the 4 light fixtures evenly leveled over the cups and turn them on at the same time while timing.</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 Have a graph ready</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 Record data. 	</a:t>
            </a:r>
          </a:p>
        </p:txBody>
      </p:sp>
      <p:pic>
        <p:nvPicPr>
          <p:cNvPr id="114" name="Shape 114"/>
          <p:cNvPicPr preferRelativeResize="0"/>
          <p:nvPr/>
        </p:nvPicPr>
        <p:blipFill>
          <a:blip r:embed="rId3">
            <a:alphaModFix/>
          </a:blip>
          <a:stretch>
            <a:fillRect/>
          </a:stretch>
        </p:blipFill>
        <p:spPr>
          <a:xfrm>
            <a:off x="5936700" y="342512"/>
            <a:ext cx="2895600" cy="2352675"/>
          </a:xfrm>
          <a:prstGeom prst="rect">
            <a:avLst/>
          </a:prstGeom>
          <a:noFill/>
          <a:ln>
            <a:noFill/>
          </a:ln>
        </p:spPr>
      </p:pic>
      <p:pic>
        <p:nvPicPr>
          <p:cNvPr id="115" name="Shape 115"/>
          <p:cNvPicPr preferRelativeResize="0"/>
          <p:nvPr/>
        </p:nvPicPr>
        <p:blipFill>
          <a:blip r:embed="rId4">
            <a:alphaModFix/>
          </a:blip>
          <a:stretch>
            <a:fillRect/>
          </a:stretch>
        </p:blipFill>
        <p:spPr>
          <a:xfrm>
            <a:off x="4537598" y="2316125"/>
            <a:ext cx="1968952" cy="2625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