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Old Standard TT"/>
      <p:regular r:id="rId28"/>
      <p:bold r:id="rId29"/>
      <p: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OldStandardTT-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ldStandardTT-bold.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OldStandardTT-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100"/>
            <a:ext cx="9144000" cy="17117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cxnSp>
        <p:nvCxnSpPr>
          <p:cNvPr id="11" name="Shape 11"/>
          <p:cNvCxnSpPr/>
          <p:nvPr/>
        </p:nvCxnSpPr>
        <p:spPr>
          <a:xfrm>
            <a:off x="641934" y="3597500"/>
            <a:ext cx="390299" cy="0"/>
          </a:xfrm>
          <a:prstGeom prst="straightConnector1">
            <a:avLst/>
          </a:prstGeom>
          <a:noFill/>
          <a:ln cap="flat" cmpd="sng" w="28575">
            <a:solidFill>
              <a:schemeClr val="accent1"/>
            </a:solidFill>
            <a:prstDash val="solid"/>
            <a:round/>
            <a:headEnd len="med" w="med" type="none"/>
            <a:tailEnd len="med" w="med" type="none"/>
          </a:ln>
        </p:spPr>
      </p:cxnSp>
      <p:sp>
        <p:nvSpPr>
          <p:cNvPr id="12" name="Shape 12"/>
          <p:cNvSpPr txBox="1"/>
          <p:nvPr>
            <p:ph type="ctrTitle"/>
          </p:nvPr>
        </p:nvSpPr>
        <p:spPr>
          <a:xfrm>
            <a:off x="512700" y="1893300"/>
            <a:ext cx="8118599" cy="1522800"/>
          </a:xfrm>
          <a:prstGeom prst="rect">
            <a:avLst/>
          </a:prstGeom>
        </p:spPr>
        <p:txBody>
          <a:bodyPr anchorCtr="0" anchor="b" bIns="91425" lIns="91425" rIns="91425" tIns="91425"/>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p:txBody>
      </p:sp>
      <p:sp>
        <p:nvSpPr>
          <p:cNvPr id="13" name="Shape 13"/>
          <p:cNvSpPr txBox="1"/>
          <p:nvPr>
            <p:ph idx="1" type="subTitle"/>
          </p:nvPr>
        </p:nvSpPr>
        <p:spPr>
          <a:xfrm>
            <a:off x="512700" y="3840639"/>
            <a:ext cx="8118599" cy="787499"/>
          </a:xfrm>
          <a:prstGeom prst="rect">
            <a:avLst/>
          </a:prstGeom>
        </p:spPr>
        <p:txBody>
          <a:bodyPr anchorCtr="0" anchor="t" bIns="91425" lIns="91425" rIns="91425" tIns="91425"/>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039650"/>
            <a:ext cx="8520599" cy="2106299"/>
          </a:xfrm>
          <a:prstGeom prst="rect">
            <a:avLst/>
          </a:prstGeom>
        </p:spPr>
        <p:txBody>
          <a:bodyPr anchorCtr="0" anchor="b"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2284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cap="flat" cmpd="sng" w="28575">
            <a:solidFill>
              <a:schemeClr val="lt2"/>
            </a:solidFill>
            <a:prstDash val="solid"/>
            <a:round/>
            <a:headEnd len="med" w="med" type="none"/>
            <a:tailEnd len="med" w="med" type="none"/>
          </a:ln>
        </p:spPr>
      </p:cxnSp>
      <p:sp>
        <p:nvSpPr>
          <p:cNvPr id="17" name="Shape 17"/>
          <p:cNvSpPr txBox="1"/>
          <p:nvPr>
            <p:ph type="title"/>
          </p:nvPr>
        </p:nvSpPr>
        <p:spPr>
          <a:xfrm>
            <a:off x="512700" y="1893300"/>
            <a:ext cx="8118599" cy="1522800"/>
          </a:xfrm>
          <a:prstGeom prst="rect">
            <a:avLst/>
          </a:prstGeom>
        </p:spPr>
        <p:txBody>
          <a:bodyPr anchorCtr="0" anchor="b" bIns="91425" lIns="91425" rIns="91425" tIns="91425"/>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71600"/>
            <a:ext cx="8520599" cy="3397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71675"/>
            <a:ext cx="3999899"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71675"/>
            <a:ext cx="3999899"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5604000" cy="4090800"/>
          </a:xfrm>
          <a:prstGeom prst="rect">
            <a:avLst/>
          </a:prstGeom>
        </p:spPr>
        <p:txBody>
          <a:bodyPr anchorCtr="0" anchor="ctr" bIns="91425" lIns="91425" rIns="91425" tIns="91425"/>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p:txBody>
      </p:sp>
      <p:sp>
        <p:nvSpPr>
          <p:cNvPr id="38" name="Shape 3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686399" cy="0"/>
          </a:xfrm>
          <a:prstGeom prst="straightConnector1">
            <a:avLst/>
          </a:prstGeom>
          <a:noFill/>
          <a:ln cap="flat" cmpd="sng" w="19050">
            <a:solidFill>
              <a:schemeClr val="lt2"/>
            </a:solidFill>
            <a:prstDash val="solid"/>
            <a:round/>
            <a:headEnd len="med" w="med" type="none"/>
            <a:tailEnd len="med" w="med" type="none"/>
          </a:ln>
        </p:spPr>
      </p:cxnSp>
      <p:sp>
        <p:nvSpPr>
          <p:cNvPr id="42" name="Shape 42"/>
          <p:cNvSpPr txBox="1"/>
          <p:nvPr>
            <p:ph type="title"/>
          </p:nvPr>
        </p:nvSpPr>
        <p:spPr>
          <a:xfrm>
            <a:off x="265500" y="1382350"/>
            <a:ext cx="4045199" cy="1333200"/>
          </a:xfrm>
          <a:prstGeom prst="rect">
            <a:avLst/>
          </a:prstGeom>
        </p:spPr>
        <p:txBody>
          <a:bodyPr anchorCtr="0" anchor="b" bIns="91425" lIns="91425" rIns="91425" tIns="91425"/>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p:txBody>
      </p:sp>
      <p:sp>
        <p:nvSpPr>
          <p:cNvPr id="43" name="Shape 43"/>
          <p:cNvSpPr txBox="1"/>
          <p:nvPr>
            <p:ph idx="1" type="subTitle"/>
          </p:nvPr>
        </p:nvSpPr>
        <p:spPr>
          <a:xfrm>
            <a:off x="265500" y="2769000"/>
            <a:ext cx="4045199"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4" name="Shape 44"/>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5" name="Shape 4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613200"/>
          </a:xfrm>
          <a:prstGeom prst="rect">
            <a:avLst/>
          </a:prstGeom>
          <a:noFill/>
          <a:ln>
            <a:noFill/>
          </a:ln>
        </p:spPr>
        <p:txBody>
          <a:bodyPr anchorCtr="0" anchor="t" bIns="91425" lIns="91425" rIns="91425" tIns="91425"/>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Shape 7"/>
          <p:cNvSpPr txBox="1"/>
          <p:nvPr>
            <p:ph idx="1" type="body"/>
          </p:nvPr>
        </p:nvSpPr>
        <p:spPr>
          <a:xfrm>
            <a:off x="311700" y="1171600"/>
            <a:ext cx="8520599" cy="3397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0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06.jpg"/><Relationship Id="rId4" Type="http://schemas.openxmlformats.org/officeDocument/2006/relationships/image" Target="../media/image0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02.jpg"/><Relationship Id="rId4" Type="http://schemas.openxmlformats.org/officeDocument/2006/relationships/image" Target="../media/image13.jpg"/><Relationship Id="rId5" Type="http://schemas.openxmlformats.org/officeDocument/2006/relationships/image" Target="../media/image03.jpg"/><Relationship Id="rId6" Type="http://schemas.openxmlformats.org/officeDocument/2006/relationships/image" Target="../media/image0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comments" Target="../comments/comment1.xml"/><Relationship Id="rId4" Type="http://schemas.openxmlformats.org/officeDocument/2006/relationships/image" Target="../media/image0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0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0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hollandhall.haikulearning.com/kshingleton/shingletonbiology2016-2017/cms_file/show/59912008.pdf?t=1477854801" TargetMode="External"/><Relationship Id="rId4" Type="http://schemas.openxmlformats.org/officeDocument/2006/relationships/hyperlink" Target="https://hollandhall.haikulearning.com/kshingleton/shingletonbiology2016-2017/cms_file/show/59912008.pdf?t=1477854801" TargetMode="External"/><Relationship Id="rId5" Type="http://schemas.openxmlformats.org/officeDocument/2006/relationships/hyperlink" Target="http://www.cnn.com/2014/07/17/business/worlds-darkest-marteria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512700" y="1893300"/>
            <a:ext cx="8118599" cy="1522800"/>
          </a:xfrm>
          <a:prstGeom prst="rect">
            <a:avLst/>
          </a:prstGeom>
        </p:spPr>
        <p:txBody>
          <a:bodyPr anchorCtr="0" anchor="b" bIns="91425" lIns="91425" rIns="91425" tIns="91425">
            <a:noAutofit/>
          </a:bodyPr>
          <a:lstStyle/>
          <a:p>
            <a:pPr lvl="0">
              <a:spcBef>
                <a:spcPts val="0"/>
              </a:spcBef>
              <a:buNone/>
            </a:pPr>
            <a:r>
              <a:rPr lang="en"/>
              <a:t>Photosynthesis Experiment</a:t>
            </a:r>
          </a:p>
          <a:p>
            <a:pPr lvl="0">
              <a:spcBef>
                <a:spcPts val="0"/>
              </a:spcBef>
              <a:buNone/>
            </a:pPr>
            <a:r>
              <a:rPr lang="en"/>
              <a:t>The effect of color</a:t>
            </a:r>
          </a:p>
        </p:txBody>
      </p:sp>
      <p:sp>
        <p:nvSpPr>
          <p:cNvPr id="60" name="Shape 60"/>
          <p:cNvSpPr txBox="1"/>
          <p:nvPr>
            <p:ph idx="1" type="subTitle"/>
          </p:nvPr>
        </p:nvSpPr>
        <p:spPr>
          <a:xfrm>
            <a:off x="512700" y="3840639"/>
            <a:ext cx="8118599" cy="787499"/>
          </a:xfrm>
          <a:prstGeom prst="rect">
            <a:avLst/>
          </a:prstGeom>
        </p:spPr>
        <p:txBody>
          <a:bodyPr anchorCtr="0" anchor="t" bIns="91425" lIns="91425" rIns="91425" tIns="91425">
            <a:noAutofit/>
          </a:bodyPr>
          <a:lstStyle/>
          <a:p>
            <a:pPr lvl="0">
              <a:spcBef>
                <a:spcPts val="0"/>
              </a:spcBef>
              <a:buNone/>
            </a:pPr>
            <a:r>
              <a:rPr lang="en"/>
              <a:t>By Mikaela, Hannah, and Gabby </a:t>
            </a:r>
          </a:p>
          <a:p>
            <a:pPr lvl="0">
              <a:spcBef>
                <a:spcPts val="0"/>
              </a:spcBef>
              <a:buNone/>
            </a:pPr>
            <a:r>
              <a:rPr lang="en"/>
              <a:t>Mentor Kate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342525"/>
            <a:ext cx="8520600" cy="613200"/>
          </a:xfrm>
          <a:prstGeom prst="rect">
            <a:avLst/>
          </a:prstGeom>
        </p:spPr>
        <p:txBody>
          <a:bodyPr anchorCtr="0" anchor="t" bIns="91425" lIns="91425" rIns="91425" tIns="91425">
            <a:noAutofit/>
          </a:bodyPr>
          <a:lstStyle/>
          <a:p>
            <a:pPr lvl="0">
              <a:spcBef>
                <a:spcPts val="0"/>
              </a:spcBef>
              <a:buNone/>
            </a:pPr>
            <a:r>
              <a:rPr lang="en"/>
              <a:t>Procedure</a:t>
            </a:r>
          </a:p>
        </p:txBody>
      </p:sp>
      <p:sp>
        <p:nvSpPr>
          <p:cNvPr id="121" name="Shape 121"/>
          <p:cNvSpPr txBox="1"/>
          <p:nvPr>
            <p:ph idx="1" type="body"/>
          </p:nvPr>
        </p:nvSpPr>
        <p:spPr>
          <a:xfrm>
            <a:off x="311700" y="615675"/>
            <a:ext cx="3999900" cy="3454500"/>
          </a:xfrm>
          <a:prstGeom prst="rect">
            <a:avLst/>
          </a:prstGeom>
        </p:spPr>
        <p:txBody>
          <a:bodyPr anchorCtr="0" anchor="t" bIns="91425" lIns="91425" rIns="91425" tIns="91425">
            <a:noAutofit/>
          </a:bodyPr>
          <a:lstStyle/>
          <a:p>
            <a:pPr lvl="0" rtl="0">
              <a:spcBef>
                <a:spcPts val="0"/>
              </a:spcBef>
              <a:spcAft>
                <a:spcPts val="0"/>
              </a:spcAft>
              <a:buClr>
                <a:schemeClr val="dk1"/>
              </a:buClr>
              <a:buSzPct val="100000"/>
              <a:buFont typeface="Arial"/>
              <a:buNone/>
            </a:pPr>
            <a:r>
              <a:rPr lang="en" sz="1100">
                <a:latin typeface="Arial"/>
                <a:ea typeface="Arial"/>
                <a:cs typeface="Arial"/>
                <a:sym typeface="Arial"/>
              </a:rPr>
              <a:t>					</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Get a big glass beaker filled with distilled water</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Put soap in the water to get rid of the wax on the leaf</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Put in one teaspoon of baking soda</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Cut out 52 leaf disk out of spinach leaves and put them in groups of 13</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Get 4 plastic cups and put 100 ml of the soapy water baking soda mix in each one</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Get a 4 syringes, and fill each with 13 leaf disk. Pull out the air in leafs.</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Pull plunger out of syringe, put each group on a different plastic tray.</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Make sure cups are labeled with which light it will be under. (Blue, red, green, and regular light.)</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Make sure each tray has 13 leafs.</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Put the leafs in their separate containers</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Completely covering the cup, place the specified color sheet over the cup securing with a rubber band. (Blue, red, green, and regular light.)</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 Make the 4 light fixtures evenly leveled over the cups and turn them on at the same time while timing.</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 Have a graph ready</a:t>
            </a:r>
          </a:p>
          <a:p>
            <a:pPr indent="-298450" lvl="0" marL="457200" rtl="0">
              <a:spcBef>
                <a:spcPts val="0"/>
              </a:spcBef>
              <a:spcAft>
                <a:spcPts val="0"/>
              </a:spcAft>
              <a:buSzPct val="100000"/>
              <a:buFont typeface="Arial"/>
              <a:buAutoNum type="arabicPeriod"/>
            </a:pPr>
            <a:r>
              <a:rPr lang="en" sz="1100">
                <a:latin typeface="Arial"/>
                <a:ea typeface="Arial"/>
                <a:cs typeface="Arial"/>
                <a:sym typeface="Arial"/>
              </a:rPr>
              <a:t> Record data. 	</a:t>
            </a:r>
          </a:p>
        </p:txBody>
      </p:sp>
      <p:pic>
        <p:nvPicPr>
          <p:cNvPr id="122" name="Shape 122"/>
          <p:cNvPicPr preferRelativeResize="0"/>
          <p:nvPr/>
        </p:nvPicPr>
        <p:blipFill>
          <a:blip r:embed="rId3">
            <a:alphaModFix/>
          </a:blip>
          <a:stretch>
            <a:fillRect/>
          </a:stretch>
        </p:blipFill>
        <p:spPr>
          <a:xfrm>
            <a:off x="5936700" y="342512"/>
            <a:ext cx="2895600" cy="2352675"/>
          </a:xfrm>
          <a:prstGeom prst="rect">
            <a:avLst/>
          </a:prstGeom>
          <a:noFill/>
          <a:ln>
            <a:noFill/>
          </a:ln>
        </p:spPr>
      </p:pic>
      <p:pic>
        <p:nvPicPr>
          <p:cNvPr id="123" name="Shape 123"/>
          <p:cNvPicPr preferRelativeResize="0"/>
          <p:nvPr/>
        </p:nvPicPr>
        <p:blipFill>
          <a:blip r:embed="rId4">
            <a:alphaModFix/>
          </a:blip>
          <a:stretch>
            <a:fillRect/>
          </a:stretch>
        </p:blipFill>
        <p:spPr>
          <a:xfrm>
            <a:off x="4537598" y="2316125"/>
            <a:ext cx="1968952" cy="2625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359900"/>
            <a:ext cx="8520600" cy="613200"/>
          </a:xfrm>
          <a:prstGeom prst="rect">
            <a:avLst/>
          </a:prstGeom>
        </p:spPr>
        <p:txBody>
          <a:bodyPr anchorCtr="0" anchor="t" bIns="91425" lIns="91425" rIns="91425" tIns="91425">
            <a:noAutofit/>
          </a:bodyPr>
          <a:lstStyle/>
          <a:p>
            <a:pPr lvl="0">
              <a:spcBef>
                <a:spcPts val="0"/>
              </a:spcBef>
              <a:buNone/>
            </a:pPr>
            <a:r>
              <a:rPr lang="en"/>
              <a:t>Procedure 2</a:t>
            </a:r>
          </a:p>
        </p:txBody>
      </p:sp>
      <p:sp>
        <p:nvSpPr>
          <p:cNvPr id="129" name="Shape 129"/>
          <p:cNvSpPr txBox="1"/>
          <p:nvPr>
            <p:ph idx="1" type="body"/>
          </p:nvPr>
        </p:nvSpPr>
        <p:spPr>
          <a:xfrm>
            <a:off x="311700" y="756450"/>
            <a:ext cx="3999900" cy="3167400"/>
          </a:xfrm>
          <a:prstGeom prst="rect">
            <a:avLst/>
          </a:prstGeom>
        </p:spPr>
        <p:txBody>
          <a:bodyPr anchorCtr="0" anchor="t" bIns="91425" lIns="91425" rIns="91425" tIns="91425">
            <a:noAutofit/>
          </a:bodyPr>
          <a:lstStyle/>
          <a:p>
            <a:pPr lvl="0" rtl="0">
              <a:spcBef>
                <a:spcPts val="0"/>
              </a:spcBef>
              <a:spcAft>
                <a:spcPts val="0"/>
              </a:spcAft>
              <a:buNone/>
            </a:pPr>
            <a:r>
              <a:t/>
            </a:r>
            <a:endParaRPr sz="1100">
              <a:latin typeface="Arial"/>
              <a:ea typeface="Arial"/>
              <a:cs typeface="Arial"/>
              <a:sym typeface="Arial"/>
            </a:endParaRPr>
          </a:p>
          <a:p>
            <a:pPr indent="-298450" lvl="0" marL="457200">
              <a:spcBef>
                <a:spcPts val="0"/>
              </a:spcBef>
              <a:spcAft>
                <a:spcPts val="0"/>
              </a:spcAft>
              <a:buSzPct val="100000"/>
              <a:buFont typeface="Arial"/>
              <a:buAutoNum type="arabicPeriod"/>
            </a:pPr>
            <a:r>
              <a:rPr lang="en" sz="1100">
                <a:latin typeface="Arial"/>
                <a:ea typeface="Arial"/>
                <a:cs typeface="Arial"/>
                <a:sym typeface="Arial"/>
              </a:rPr>
              <a:t>Get a big glass beaker filled with distilled water</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Put soap in the water to get rid of the wax on the leaf</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Put in One teaspoon of baking soda</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Cut out 52 leaf disk out of spinach leaves and put them in groups of 13</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Get 4 plastic cups and put 100 ml of the soapy water and baking soda mix in each one</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Get a 4 syringes, and fill each with 13 leaf disk. Pull out the air in leafs.</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Pull plunger out of syringe, put each group on a different plastic tray.</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Make sure cups are labeled with what food coloring it will have.</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Make sure each tray has 13 leafs.</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Put the leafs in their separate containers</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Put in drops of food coloring as needed (Blue, Red, Green, and regular light.)</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Make the 4 light fixtures evenly leveled over the cups and turn them on at the same time while timing.</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Have a graph ready</a:t>
            </a:r>
          </a:p>
          <a:p>
            <a:pPr indent="-298450" lvl="0" marL="457200">
              <a:spcBef>
                <a:spcPts val="0"/>
              </a:spcBef>
              <a:spcAft>
                <a:spcPts val="0"/>
              </a:spcAft>
              <a:buSzPct val="100000"/>
              <a:buFont typeface="Arial"/>
              <a:buAutoNum type="arabicPeriod"/>
            </a:pPr>
            <a:r>
              <a:rPr lang="en" sz="1100">
                <a:latin typeface="Arial"/>
                <a:ea typeface="Arial"/>
                <a:cs typeface="Arial"/>
                <a:sym typeface="Arial"/>
              </a:rPr>
              <a:t>Record data. </a:t>
            </a:r>
            <a:r>
              <a:rPr lang="en">
                <a:latin typeface="Arial"/>
                <a:ea typeface="Arial"/>
                <a:cs typeface="Arial"/>
                <a:sym typeface="Arial"/>
              </a:rPr>
              <a:t>	</a:t>
            </a:r>
          </a:p>
        </p:txBody>
      </p:sp>
      <p:pic>
        <p:nvPicPr>
          <p:cNvPr id="130" name="Shape 130"/>
          <p:cNvPicPr preferRelativeResize="0"/>
          <p:nvPr/>
        </p:nvPicPr>
        <p:blipFill>
          <a:blip r:embed="rId3">
            <a:alphaModFix/>
          </a:blip>
          <a:stretch>
            <a:fillRect/>
          </a:stretch>
        </p:blipFill>
        <p:spPr>
          <a:xfrm>
            <a:off x="6868774" y="973100"/>
            <a:ext cx="2070298" cy="2760397"/>
          </a:xfrm>
          <a:prstGeom prst="rect">
            <a:avLst/>
          </a:prstGeom>
          <a:noFill/>
          <a:ln>
            <a:noFill/>
          </a:ln>
        </p:spPr>
      </p:pic>
      <p:pic>
        <p:nvPicPr>
          <p:cNvPr id="131" name="Shape 131"/>
          <p:cNvPicPr preferRelativeResize="0"/>
          <p:nvPr/>
        </p:nvPicPr>
        <p:blipFill>
          <a:blip r:embed="rId4">
            <a:alphaModFix/>
          </a:blip>
          <a:stretch>
            <a:fillRect/>
          </a:stretch>
        </p:blipFill>
        <p:spPr>
          <a:xfrm>
            <a:off x="4493145" y="1598650"/>
            <a:ext cx="2375624" cy="31675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512700" y="1893300"/>
            <a:ext cx="8118599" cy="1522800"/>
          </a:xfrm>
          <a:prstGeom prst="rect">
            <a:avLst/>
          </a:prstGeom>
        </p:spPr>
        <p:txBody>
          <a:bodyPr anchorCtr="0" anchor="b" bIns="91425" lIns="91425" rIns="91425" tIns="91425">
            <a:noAutofit/>
          </a:bodyPr>
          <a:lstStyle/>
          <a:p>
            <a:pPr lvl="0">
              <a:spcBef>
                <a:spcPts val="0"/>
              </a:spcBef>
              <a:buNone/>
            </a:pPr>
            <a:r>
              <a:rPr lang="en"/>
              <a:t>Hypothesis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490250" y="526350"/>
            <a:ext cx="5604000" cy="4090800"/>
          </a:xfrm>
          <a:prstGeom prst="rect">
            <a:avLst/>
          </a:prstGeom>
        </p:spPr>
        <p:txBody>
          <a:bodyPr anchorCtr="0" anchor="ctr" bIns="91425" lIns="91425" rIns="91425" tIns="91425">
            <a:noAutofit/>
          </a:bodyPr>
          <a:lstStyle/>
          <a:p>
            <a:pPr lvl="0">
              <a:spcBef>
                <a:spcPts val="0"/>
              </a:spcBef>
              <a:buNone/>
            </a:pPr>
            <a:r>
              <a:rPr lang="en"/>
              <a:t>We expected the darker colors to negatively affect the rate of photosynthesis the most.</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idx="1" type="body"/>
          </p:nvPr>
        </p:nvSpPr>
        <p:spPr>
          <a:xfrm>
            <a:off x="311700" y="1171675"/>
            <a:ext cx="3999899" cy="3397200"/>
          </a:xfrm>
          <a:prstGeom prst="rect">
            <a:avLst/>
          </a:prstGeom>
        </p:spPr>
        <p:txBody>
          <a:bodyPr anchorCtr="0" anchor="t" bIns="91425" lIns="91425" rIns="91425" tIns="91425">
            <a:noAutofit/>
          </a:bodyPr>
          <a:lstStyle/>
          <a:p>
            <a:pPr lvl="0">
              <a:spcBef>
                <a:spcPts val="0"/>
              </a:spcBef>
              <a:buNone/>
            </a:pPr>
            <a:r>
              <a:rPr b="1" lang="en" sz="1800"/>
              <a:t>I think this is what’s going to happen because…</a:t>
            </a:r>
          </a:p>
          <a:p>
            <a:pPr lvl="0">
              <a:spcBef>
                <a:spcPts val="0"/>
              </a:spcBef>
              <a:buNone/>
            </a:pPr>
            <a:r>
              <a:rPr b="1" lang="en" sz="1800"/>
              <a:t>Red light is absorbed by chlorophyll a and b whereas blue and green are not absorbed by chlorophyll a and b. Clear light allows for all colors to be absorbed proving most effective.</a:t>
            </a:r>
          </a:p>
          <a:p>
            <a:pPr lvl="0">
              <a:spcBef>
                <a:spcPts val="0"/>
              </a:spcBef>
              <a:buNone/>
            </a:pPr>
            <a:r>
              <a:t/>
            </a:r>
            <a:endParaRPr b="1" sz="1800"/>
          </a:p>
          <a:p>
            <a:pPr lvl="0">
              <a:spcBef>
                <a:spcPts val="0"/>
              </a:spcBef>
              <a:buNone/>
            </a:pPr>
            <a:r>
              <a:t/>
            </a:r>
            <a:endParaRPr sz="1600"/>
          </a:p>
        </p:txBody>
      </p:sp>
      <p:sp>
        <p:nvSpPr>
          <p:cNvPr id="147" name="Shape 147"/>
          <p:cNvSpPr txBox="1"/>
          <p:nvPr>
            <p:ph idx="2" type="body"/>
          </p:nvPr>
        </p:nvSpPr>
        <p:spPr>
          <a:xfrm>
            <a:off x="4832400" y="1171675"/>
            <a:ext cx="3999899" cy="3397200"/>
          </a:xfrm>
          <a:prstGeom prst="rect">
            <a:avLst/>
          </a:prstGeom>
        </p:spPr>
        <p:txBody>
          <a:bodyPr anchorCtr="0" anchor="t" bIns="91425" lIns="91425" rIns="91425" tIns="91425">
            <a:noAutofit/>
          </a:bodyPr>
          <a:lstStyle/>
          <a:p>
            <a:pPr lvl="0">
              <a:spcBef>
                <a:spcPts val="0"/>
              </a:spcBef>
              <a:buNone/>
            </a:pPr>
            <a:r>
              <a:rPr b="1" lang="en" sz="1800"/>
              <a:t>Variables that may affect the outcome...</a:t>
            </a:r>
          </a:p>
          <a:p>
            <a:pPr indent="-330200" lvl="0" marL="457200">
              <a:spcBef>
                <a:spcPts val="0"/>
              </a:spcBef>
              <a:buSzPct val="100000"/>
              <a:buNone/>
            </a:pPr>
            <a:r>
              <a:rPr lang="en" sz="1600"/>
              <a:t>How much food dye we put in the water.</a:t>
            </a:r>
          </a:p>
          <a:p>
            <a:pPr indent="-330200" lvl="0" marL="457200" rtl="0">
              <a:spcBef>
                <a:spcPts val="0"/>
              </a:spcBef>
              <a:buSzPct val="100000"/>
            </a:pPr>
            <a:r>
              <a:rPr lang="en" sz="1600"/>
              <a:t>If one cup gets more light than another.</a:t>
            </a:r>
          </a:p>
          <a:p>
            <a:pPr indent="-330200" lvl="0" marL="457200">
              <a:spcBef>
                <a:spcPts val="0"/>
              </a:spcBef>
              <a:buSzPct val="100000"/>
              <a:buNone/>
            </a:pPr>
            <a:r>
              <a:rPr lang="en" sz="1600"/>
              <a:t>Different amounts of oxygen in the leafs.</a:t>
            </a:r>
          </a:p>
        </p:txBody>
      </p:sp>
      <p:sp>
        <p:nvSpPr>
          <p:cNvPr id="148" name="Shape 148"/>
          <p:cNvSpPr txBox="1"/>
          <p:nvPr>
            <p:ph type="title"/>
          </p:nvPr>
        </p:nvSpPr>
        <p:spPr>
          <a:xfrm>
            <a:off x="311700" y="445025"/>
            <a:ext cx="8520599" cy="613200"/>
          </a:xfrm>
          <a:prstGeom prst="rect">
            <a:avLst/>
          </a:prstGeom>
        </p:spPr>
        <p:txBody>
          <a:bodyPr anchorCtr="0" anchor="t" bIns="91425" lIns="91425" rIns="91425" tIns="91425">
            <a:noAutofit/>
          </a:bodyPr>
          <a:lstStyle/>
          <a:p>
            <a:pPr lvl="0">
              <a:spcBef>
                <a:spcPts val="0"/>
              </a:spcBef>
              <a:buNone/>
            </a:pPr>
            <a:r>
              <a:rPr lang="en"/>
              <a:t>Hypothesis support</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idx="1" type="body"/>
          </p:nvPr>
        </p:nvSpPr>
        <p:spPr>
          <a:xfrm>
            <a:off x="4167425" y="4297525"/>
            <a:ext cx="5998800" cy="605100"/>
          </a:xfrm>
          <a:prstGeom prst="rect">
            <a:avLst/>
          </a:prstGeom>
          <a:solidFill>
            <a:schemeClr val="lt1"/>
          </a:solidFill>
        </p:spPr>
        <p:txBody>
          <a:bodyPr anchorCtr="0" anchor="ctr" bIns="91425" lIns="91425" rIns="91425" tIns="91425">
            <a:noAutofit/>
          </a:bodyPr>
          <a:lstStyle/>
          <a:p>
            <a:pPr lvl="0">
              <a:spcBef>
                <a:spcPts val="0"/>
              </a:spcBef>
              <a:buNone/>
            </a:pPr>
            <a:r>
              <a:rPr lang="en" sz="2400"/>
              <a:t>The experiment</a:t>
            </a:r>
          </a:p>
        </p:txBody>
      </p:sp>
      <p:pic>
        <p:nvPicPr>
          <p:cNvPr id="154" name="Shape 154"/>
          <p:cNvPicPr preferRelativeResize="0"/>
          <p:nvPr/>
        </p:nvPicPr>
        <p:blipFill>
          <a:blip r:embed="rId3">
            <a:alphaModFix/>
          </a:blip>
          <a:stretch>
            <a:fillRect/>
          </a:stretch>
        </p:blipFill>
        <p:spPr>
          <a:xfrm>
            <a:off x="6467824" y="-66925"/>
            <a:ext cx="2555223" cy="3407002"/>
          </a:xfrm>
          <a:prstGeom prst="rect">
            <a:avLst/>
          </a:prstGeom>
          <a:noFill/>
          <a:ln>
            <a:noFill/>
          </a:ln>
        </p:spPr>
      </p:pic>
      <p:pic>
        <p:nvPicPr>
          <p:cNvPr id="155" name="Shape 155"/>
          <p:cNvPicPr preferRelativeResize="0"/>
          <p:nvPr/>
        </p:nvPicPr>
        <p:blipFill>
          <a:blip r:embed="rId4">
            <a:alphaModFix/>
          </a:blip>
          <a:stretch>
            <a:fillRect/>
          </a:stretch>
        </p:blipFill>
        <p:spPr>
          <a:xfrm>
            <a:off x="6467834" y="3159574"/>
            <a:ext cx="2645212" cy="1983926"/>
          </a:xfrm>
          <a:prstGeom prst="rect">
            <a:avLst/>
          </a:prstGeom>
          <a:noFill/>
          <a:ln>
            <a:noFill/>
          </a:ln>
        </p:spPr>
      </p:pic>
      <p:pic>
        <p:nvPicPr>
          <p:cNvPr id="156" name="Shape 156"/>
          <p:cNvPicPr preferRelativeResize="0"/>
          <p:nvPr/>
        </p:nvPicPr>
        <p:blipFill>
          <a:blip r:embed="rId5">
            <a:alphaModFix/>
          </a:blip>
          <a:stretch>
            <a:fillRect/>
          </a:stretch>
        </p:blipFill>
        <p:spPr>
          <a:xfrm>
            <a:off x="3857625" y="0"/>
            <a:ext cx="2555223" cy="3406950"/>
          </a:xfrm>
          <a:prstGeom prst="rect">
            <a:avLst/>
          </a:prstGeom>
          <a:noFill/>
          <a:ln>
            <a:noFill/>
          </a:ln>
        </p:spPr>
      </p:pic>
      <p:pic>
        <p:nvPicPr>
          <p:cNvPr id="157" name="Shape 157"/>
          <p:cNvPicPr preferRelativeResize="0"/>
          <p:nvPr/>
        </p:nvPicPr>
        <p:blipFill>
          <a:blip r:embed="rId6">
            <a:alphaModFix/>
          </a:blip>
          <a:stretch>
            <a:fillRect/>
          </a:stretch>
        </p:blipFill>
        <p:spPr>
          <a:xfrm>
            <a:off x="-54972" y="1"/>
            <a:ext cx="3857625"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599" cy="613200"/>
          </a:xfrm>
          <a:prstGeom prst="rect">
            <a:avLst/>
          </a:prstGeom>
        </p:spPr>
        <p:txBody>
          <a:bodyPr anchorCtr="0" anchor="t" bIns="91425" lIns="91425" rIns="91425" tIns="91425">
            <a:noAutofit/>
          </a:bodyPr>
          <a:lstStyle/>
          <a:p>
            <a:pPr lvl="0">
              <a:spcBef>
                <a:spcPts val="0"/>
              </a:spcBef>
              <a:buNone/>
            </a:pPr>
            <a:r>
              <a:rPr lang="en"/>
              <a:t>Conclusion</a:t>
            </a:r>
          </a:p>
        </p:txBody>
      </p:sp>
      <p:sp>
        <p:nvSpPr>
          <p:cNvPr id="163" name="Shape 163"/>
          <p:cNvSpPr txBox="1"/>
          <p:nvPr>
            <p:ph idx="1" type="body"/>
          </p:nvPr>
        </p:nvSpPr>
        <p:spPr>
          <a:xfrm>
            <a:off x="311700" y="1171600"/>
            <a:ext cx="8520599" cy="3397200"/>
          </a:xfrm>
          <a:prstGeom prst="rect">
            <a:avLst/>
          </a:prstGeom>
        </p:spPr>
        <p:txBody>
          <a:bodyPr anchorCtr="0" anchor="t" bIns="91425" lIns="91425" rIns="91425" tIns="91425">
            <a:noAutofit/>
          </a:bodyPr>
          <a:lstStyle/>
          <a:p>
            <a:pPr indent="387350" lvl="0" marL="0">
              <a:spcBef>
                <a:spcPts val="0"/>
              </a:spcBef>
              <a:buClr>
                <a:schemeClr val="dk1"/>
              </a:buClr>
              <a:buSzPct val="61111"/>
              <a:buFont typeface="Arial"/>
              <a:buNone/>
            </a:pPr>
            <a:r>
              <a:rPr lang="en"/>
              <a:t>The rate of photosynthesis in plants does depend on a light source. White light is the most effective light for photosynthesis because it has a wide range of colored lights for different pigments to use. When only one color is used, red is the most effective color of light. Red has a long wavelength, allowing it to radiate more energy and allow for an increased rate of photosynthesis in plants. This lab proved that the length of a wavelength of light a plant is exposed to is directly related to the rate of photosynthesis. In addition, more colors available for the plant allow more pigments to be activated, also leading to higher rates of photosynthesis. </a:t>
            </a:r>
          </a:p>
          <a:p>
            <a:pPr lvl="0">
              <a:spcBef>
                <a:spcPts val="0"/>
              </a:spcBef>
              <a:buClr>
                <a:schemeClr val="dk1"/>
              </a:buClr>
              <a:buSzPct val="61111"/>
              <a:buFont typeface="Arial"/>
              <a:buNone/>
            </a:pPr>
            <a:r>
              <a:rPr lang="en"/>
              <a:t>				</a:t>
            </a:r>
          </a:p>
          <a:p>
            <a:pPr lvl="0">
              <a:spcBef>
                <a:spcPts val="0"/>
              </a:spcBef>
              <a:buClr>
                <a:schemeClr val="dk1"/>
              </a:buClr>
              <a:buSzPct val="61111"/>
              <a:buFont typeface="Arial"/>
              <a:buNone/>
            </a:pPr>
            <a:r>
              <a:rPr lang="en"/>
              <a:t>			</a:t>
            </a:r>
          </a:p>
          <a:p>
            <a:pPr lvl="0">
              <a:spcBef>
                <a:spcPts val="0"/>
              </a:spcBef>
              <a:buClr>
                <a:schemeClr val="dk1"/>
              </a:buClr>
              <a:buSzPct val="61111"/>
              <a:buFont typeface="Arial"/>
              <a:buNone/>
            </a:pPr>
            <a:r>
              <a:rPr lang="en"/>
              <a:t>		</a:t>
            </a:r>
          </a:p>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A question we still have.</a:t>
            </a:r>
          </a:p>
        </p:txBody>
      </p:sp>
      <p:sp>
        <p:nvSpPr>
          <p:cNvPr id="169" name="Shape 169"/>
          <p:cNvSpPr txBox="1"/>
          <p:nvPr>
            <p:ph idx="1" type="body"/>
          </p:nvPr>
        </p:nvSpPr>
        <p:spPr>
          <a:xfrm>
            <a:off x="311700" y="1171600"/>
            <a:ext cx="8520600" cy="3397200"/>
          </a:xfrm>
          <a:prstGeom prst="rect">
            <a:avLst/>
          </a:prstGeom>
        </p:spPr>
        <p:txBody>
          <a:bodyPr anchorCtr="0" anchor="t" bIns="91425" lIns="91425" rIns="91425" tIns="91425">
            <a:noAutofit/>
          </a:bodyPr>
          <a:lstStyle/>
          <a:p>
            <a:pPr lvl="0">
              <a:spcBef>
                <a:spcPts val="0"/>
              </a:spcBef>
              <a:buNone/>
            </a:pPr>
            <a:r>
              <a:rPr lang="en" sz="3000"/>
              <a:t>How can we determine how much chlorophyll a and b are in the leafs?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If we could redo this experiment we would do...</a:t>
            </a:r>
          </a:p>
        </p:txBody>
      </p:sp>
      <p:sp>
        <p:nvSpPr>
          <p:cNvPr id="175" name="Shape 175"/>
          <p:cNvSpPr txBox="1"/>
          <p:nvPr>
            <p:ph idx="1" type="body"/>
          </p:nvPr>
        </p:nvSpPr>
        <p:spPr>
          <a:xfrm>
            <a:off x="311700" y="1171600"/>
            <a:ext cx="8520600" cy="3397200"/>
          </a:xfrm>
          <a:prstGeom prst="rect">
            <a:avLst/>
          </a:prstGeom>
        </p:spPr>
        <p:txBody>
          <a:bodyPr anchorCtr="0" anchor="t" bIns="91425" lIns="91425" rIns="91425" tIns="91425">
            <a:noAutofit/>
          </a:bodyPr>
          <a:lstStyle/>
          <a:p>
            <a:pPr lvl="0">
              <a:spcBef>
                <a:spcPts val="0"/>
              </a:spcBef>
              <a:buNone/>
            </a:pPr>
            <a:r>
              <a:rPr lang="en"/>
              <a:t>Test both Types of experiments at once so we would have an equal amount of oxygen in all the leafs and so we could compare the data as we are doing the experiments. We would also want more time to let the leafs float up and collect more data until all of the leafs are floating just to compare times between different colors.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Experiment 1</a:t>
            </a:r>
          </a:p>
        </p:txBody>
      </p:sp>
      <p:pic>
        <p:nvPicPr>
          <p:cNvPr id="181" name="Shape 181"/>
          <p:cNvPicPr preferRelativeResize="0"/>
          <p:nvPr/>
        </p:nvPicPr>
        <p:blipFill>
          <a:blip r:embed="rId4">
            <a:alphaModFix/>
          </a:blip>
          <a:stretch>
            <a:fillRect/>
          </a:stretch>
        </p:blipFill>
        <p:spPr>
          <a:xfrm>
            <a:off x="0" y="1406875"/>
            <a:ext cx="9143997" cy="3274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What is photosynthesis?</a:t>
            </a:r>
          </a:p>
        </p:txBody>
      </p:sp>
      <p:sp>
        <p:nvSpPr>
          <p:cNvPr id="66" name="Shape 66"/>
          <p:cNvSpPr txBox="1"/>
          <p:nvPr>
            <p:ph idx="1" type="body"/>
          </p:nvPr>
        </p:nvSpPr>
        <p:spPr>
          <a:xfrm>
            <a:off x="311700" y="1171600"/>
            <a:ext cx="8520600" cy="3397200"/>
          </a:xfrm>
          <a:prstGeom prst="rect">
            <a:avLst/>
          </a:prstGeom>
        </p:spPr>
        <p:txBody>
          <a:bodyPr anchorCtr="0" anchor="t" bIns="91425" lIns="91425" rIns="91425" tIns="91425">
            <a:noAutofit/>
          </a:bodyPr>
          <a:lstStyle/>
          <a:p>
            <a:pPr lvl="0">
              <a:spcBef>
                <a:spcPts val="0"/>
              </a:spcBef>
              <a:buNone/>
            </a:pPr>
            <a:r>
              <a:rPr lang="en" sz="1200">
                <a:latin typeface="Arial"/>
                <a:ea typeface="Arial"/>
                <a:cs typeface="Arial"/>
                <a:sym typeface="Arial"/>
              </a:rPr>
              <a:t>When light strikes an object, it may be transmitted, absorbed, or reflected. In plant cells, several different pigments can absorb light energy. Each pigment is a chemical compound that absorbs only certain wavelengths of light and reflects or transmits all others. Green plants, for example, appear green because chlorophyll absorbs most wavelengths of visible light except green, which it reflects. Three major events occur in photosynthesis: (1) absorption of light energy, (2) conversion of light energy into chemical energy, and (3) storage of chemical energy in carbohydrates (sugars). </a:t>
            </a:r>
          </a:p>
          <a:p>
            <a:pPr indent="0" lvl="0" marL="0" rtl="0" algn="ctr">
              <a:spcBef>
                <a:spcPts val="0"/>
              </a:spcBef>
              <a:buNone/>
            </a:pPr>
            <a:r>
              <a:rPr lang="en" sz="1400">
                <a:solidFill>
                  <a:srgbClr val="545454"/>
                </a:solidFill>
                <a:latin typeface="Arial"/>
                <a:ea typeface="Arial"/>
                <a:cs typeface="Arial"/>
                <a:sym typeface="Arial"/>
              </a:rPr>
              <a:t>6CO</a:t>
            </a:r>
            <a:r>
              <a:rPr lang="en" sz="1400">
                <a:solidFill>
                  <a:srgbClr val="000000"/>
                </a:solidFill>
                <a:latin typeface="Arial"/>
                <a:ea typeface="Arial"/>
                <a:cs typeface="Arial"/>
                <a:sym typeface="Arial"/>
              </a:rPr>
              <a:t>2 + 6H2O ------&gt; C6H12O6 + 6O2</a:t>
            </a:r>
          </a:p>
          <a:p>
            <a:pPr lvl="0">
              <a:spcBef>
                <a:spcPts val="0"/>
              </a:spcBef>
              <a:buClr>
                <a:schemeClr val="dk1"/>
              </a:buClr>
              <a:buSzPct val="100000"/>
              <a:buFont typeface="Arial"/>
              <a:buNone/>
            </a:pPr>
            <a:r>
              <a:rPr lang="en" sz="1100">
                <a:latin typeface="Arial"/>
                <a:ea typeface="Arial"/>
                <a:cs typeface="Arial"/>
                <a:sym typeface="Arial"/>
              </a:rPr>
              <a:t>				</a:t>
            </a:r>
          </a:p>
          <a:p>
            <a:pPr lvl="0">
              <a:spcBef>
                <a:spcPts val="0"/>
              </a:spcBef>
              <a:buClr>
                <a:schemeClr val="dk1"/>
              </a:buClr>
              <a:buSzPct val="100000"/>
              <a:buFont typeface="Arial"/>
              <a:buNone/>
            </a:pPr>
            <a:r>
              <a:rPr lang="en" sz="1100">
                <a:latin typeface="Arial"/>
                <a:ea typeface="Arial"/>
                <a:cs typeface="Arial"/>
                <a:sym typeface="Arial"/>
              </a:rPr>
              <a:t>			</a:t>
            </a:r>
          </a:p>
          <a:p>
            <a:pPr lvl="0">
              <a:spcBef>
                <a:spcPts val="0"/>
              </a:spcBef>
              <a:buClr>
                <a:schemeClr val="dk1"/>
              </a:buClr>
              <a:buSzPct val="100000"/>
              <a:buFont typeface="Arial"/>
              <a:buNone/>
            </a:pPr>
            <a:r>
              <a:rPr lang="en" sz="1100">
                <a:latin typeface="Arial"/>
                <a:ea typeface="Arial"/>
                <a:cs typeface="Arial"/>
                <a:sym typeface="Arial"/>
              </a:rPr>
              <a:t>		</a:t>
            </a:r>
          </a:p>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Experiment 2</a:t>
            </a:r>
          </a:p>
        </p:txBody>
      </p:sp>
      <p:pic>
        <p:nvPicPr>
          <p:cNvPr id="187" name="Shape 187"/>
          <p:cNvPicPr preferRelativeResize="0"/>
          <p:nvPr/>
        </p:nvPicPr>
        <p:blipFill>
          <a:blip r:embed="rId3">
            <a:alphaModFix/>
          </a:blip>
          <a:stretch>
            <a:fillRect/>
          </a:stretch>
        </p:blipFill>
        <p:spPr>
          <a:xfrm>
            <a:off x="0" y="1174827"/>
            <a:ext cx="9144003" cy="355234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How does this relate to something bigger?</a:t>
            </a:r>
          </a:p>
        </p:txBody>
      </p:sp>
      <p:sp>
        <p:nvSpPr>
          <p:cNvPr id="193" name="Shape 193"/>
          <p:cNvSpPr txBox="1"/>
          <p:nvPr>
            <p:ph idx="1" type="body"/>
          </p:nvPr>
        </p:nvSpPr>
        <p:spPr>
          <a:xfrm>
            <a:off x="311700" y="1171600"/>
            <a:ext cx="8520600" cy="3397200"/>
          </a:xfrm>
          <a:prstGeom prst="rect">
            <a:avLst/>
          </a:prstGeom>
        </p:spPr>
        <p:txBody>
          <a:bodyPr anchorCtr="0" anchor="t" bIns="91425" lIns="91425" rIns="91425" tIns="91425">
            <a:noAutofit/>
          </a:bodyPr>
          <a:lstStyle/>
          <a:p>
            <a:pPr lvl="0">
              <a:spcBef>
                <a:spcPts val="0"/>
              </a:spcBef>
              <a:buNone/>
            </a:pPr>
            <a:r>
              <a:rPr lang="en"/>
              <a:t>Solar panels purpose are to absorb as much light as possible to provide energy. Therefore having the solar panels be black, absorbs all spectrums of light resulting in the most efficient way to produce energy through solar panels. A british nanotech company has created what it says to be the world's darkest material. It is so dark the human eye can’t discern its shape and form, creating what has been called a black hole. It absorbs 99.96 percent of all light compared to a normal black of 95 percent.</a:t>
            </a:r>
          </a:p>
          <a:p>
            <a:pPr lvl="0">
              <a:spcBef>
                <a:spcPts val="0"/>
              </a:spcBef>
              <a:buNone/>
            </a:pPr>
            <a:r>
              <a:t/>
            </a:r>
            <a:endParaRPr>
              <a:highlight>
                <a:srgbClr val="F3F3F3"/>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pic>
        <p:nvPicPr>
          <p:cNvPr id="198" name="Shape 198"/>
          <p:cNvPicPr preferRelativeResize="0"/>
          <p:nvPr/>
        </p:nvPicPr>
        <p:blipFill>
          <a:blip r:embed="rId3">
            <a:alphaModFix/>
          </a:blip>
          <a:stretch>
            <a:fillRect/>
          </a:stretch>
        </p:blipFill>
        <p:spPr>
          <a:xfrm>
            <a:off x="0" y="0"/>
            <a:ext cx="4448175" cy="3438525"/>
          </a:xfrm>
          <a:prstGeom prst="rect">
            <a:avLst/>
          </a:prstGeom>
          <a:noFill/>
          <a:ln>
            <a:noFill/>
          </a:ln>
        </p:spPr>
      </p:pic>
      <p:pic>
        <p:nvPicPr>
          <p:cNvPr id="199" name="Shape 199"/>
          <p:cNvPicPr preferRelativeResize="0"/>
          <p:nvPr/>
        </p:nvPicPr>
        <p:blipFill>
          <a:blip r:embed="rId4">
            <a:alphaModFix/>
          </a:blip>
          <a:stretch>
            <a:fillRect/>
          </a:stretch>
        </p:blipFill>
        <p:spPr>
          <a:xfrm>
            <a:off x="4448175" y="248375"/>
            <a:ext cx="4695824" cy="31901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Sources</a:t>
            </a:r>
          </a:p>
        </p:txBody>
      </p:sp>
      <p:sp>
        <p:nvSpPr>
          <p:cNvPr id="205" name="Shape 205"/>
          <p:cNvSpPr txBox="1"/>
          <p:nvPr>
            <p:ph idx="1" type="body"/>
          </p:nvPr>
        </p:nvSpPr>
        <p:spPr>
          <a:xfrm>
            <a:off x="311700" y="1171600"/>
            <a:ext cx="8520600" cy="3397200"/>
          </a:xfrm>
          <a:prstGeom prst="rect">
            <a:avLst/>
          </a:prstGeom>
        </p:spPr>
        <p:txBody>
          <a:bodyPr anchorCtr="0" anchor="t" bIns="91425" lIns="91425" rIns="91425" tIns="91425">
            <a:noAutofit/>
          </a:bodyPr>
          <a:lstStyle/>
          <a:p>
            <a:pPr lvl="0">
              <a:spcBef>
                <a:spcPts val="0"/>
              </a:spcBef>
              <a:buNone/>
            </a:pPr>
            <a:r>
              <a:rPr lang="en" sz="1050">
                <a:solidFill>
                  <a:srgbClr val="BF3623"/>
                </a:solidFill>
                <a:latin typeface="Arial"/>
                <a:ea typeface="Arial"/>
                <a:cs typeface="Arial"/>
                <a:sym typeface="Arial"/>
                <a:hlinkClick r:id="rId3"/>
              </a:rPr>
              <a:t>More about photosynthesis.pdf</a:t>
            </a:r>
            <a:r>
              <a:rPr lang="en"/>
              <a:t> Planting science reference; more about photosynthesis, August 2016</a:t>
            </a:r>
          </a:p>
          <a:p>
            <a:pPr lvl="0">
              <a:spcBef>
                <a:spcPts val="0"/>
              </a:spcBef>
              <a:buNone/>
            </a:pPr>
            <a:r>
              <a:t/>
            </a:r>
            <a:endParaRPr/>
          </a:p>
        </p:txBody>
      </p:sp>
      <p:sp>
        <p:nvSpPr>
          <p:cNvPr id="206" name="Shape 206"/>
          <p:cNvSpPr txBox="1"/>
          <p:nvPr/>
        </p:nvSpPr>
        <p:spPr>
          <a:xfrm>
            <a:off x="374525" y="1868750"/>
            <a:ext cx="8056500" cy="1785000"/>
          </a:xfrm>
          <a:prstGeom prst="rect">
            <a:avLst/>
          </a:prstGeom>
          <a:noFill/>
          <a:ln>
            <a:noFill/>
          </a:ln>
        </p:spPr>
        <p:txBody>
          <a:bodyPr anchorCtr="0" anchor="ctr" bIns="91425" lIns="91425" rIns="91425" tIns="91425">
            <a:noAutofit/>
          </a:bodyPr>
          <a:lstStyle/>
          <a:p>
            <a:pPr lvl="0">
              <a:spcBef>
                <a:spcPts val="0"/>
              </a:spcBef>
              <a:buNone/>
            </a:pPr>
            <a:r>
              <a:rPr lang="en" u="sng">
                <a:solidFill>
                  <a:schemeClr val="hlink"/>
                </a:solidFill>
                <a:hlinkClick r:id="rId4"/>
              </a:rPr>
              <a:t>https://hollandhall.haikulearning.com/kshingleton/shingletonbiology2016-2017/cms_file/show/59912008.pdf?t=1477854801</a:t>
            </a:r>
          </a:p>
          <a:p>
            <a:pPr lvl="0">
              <a:spcBef>
                <a:spcPts val="0"/>
              </a:spcBef>
              <a:buNone/>
            </a:pPr>
            <a:r>
              <a:t/>
            </a:r>
            <a:endParaRPr/>
          </a:p>
          <a:p>
            <a:pPr lvl="0">
              <a:spcBef>
                <a:spcPts val="0"/>
              </a:spcBef>
              <a:buNone/>
            </a:pPr>
            <a:r>
              <a:t/>
            </a:r>
            <a:endParaRPr/>
          </a:p>
          <a:p>
            <a:pPr lvl="0">
              <a:spcBef>
                <a:spcPts val="0"/>
              </a:spcBef>
              <a:buNone/>
            </a:pPr>
            <a:r>
              <a:rPr lang="en" u="sng">
                <a:solidFill>
                  <a:schemeClr val="hlink"/>
                </a:solidFill>
                <a:hlinkClick r:id="rId5"/>
              </a:rPr>
              <a:t>http://www.cnn.com/2014/07/17/business/worlds-darkest-marterial/</a:t>
            </a:r>
          </a:p>
          <a:p>
            <a:pPr lvl="0">
              <a:spcBef>
                <a:spcPts val="0"/>
              </a:spcBef>
              <a:buNone/>
            </a:pPr>
            <a:r>
              <a:rPr lang="en"/>
              <a:t>Cnn Is this the new real black?</a:t>
            </a: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t/>
            </a:r>
            <a:endParaRPr/>
          </a:p>
        </p:txBody>
      </p:sp>
      <p:sp>
        <p:nvSpPr>
          <p:cNvPr id="72" name="Shape 72"/>
          <p:cNvSpPr txBox="1"/>
          <p:nvPr>
            <p:ph idx="1" type="body"/>
          </p:nvPr>
        </p:nvSpPr>
        <p:spPr>
          <a:xfrm>
            <a:off x="311700" y="1201400"/>
            <a:ext cx="3322500" cy="3397200"/>
          </a:xfrm>
          <a:prstGeom prst="rect">
            <a:avLst/>
          </a:prstGeom>
          <a:ln cap="flat" cmpd="sng" w="9525">
            <a:solidFill>
              <a:srgbClr val="00FFFF"/>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a:t>From this picture we can hypothesize that the spinach leafs have mostly chlorophyll a. We can infer this because our data shows similar results the effect of light with blue absorbing the least amount of energy and clear absorbing the most.</a:t>
            </a:r>
          </a:p>
        </p:txBody>
      </p:sp>
      <p:pic>
        <p:nvPicPr>
          <p:cNvPr id="73" name="Shape 73"/>
          <p:cNvPicPr preferRelativeResize="0"/>
          <p:nvPr/>
        </p:nvPicPr>
        <p:blipFill>
          <a:blip r:embed="rId3">
            <a:alphaModFix/>
          </a:blip>
          <a:stretch>
            <a:fillRect/>
          </a:stretch>
        </p:blipFill>
        <p:spPr>
          <a:xfrm>
            <a:off x="3634187" y="969475"/>
            <a:ext cx="5553075" cy="4038600"/>
          </a:xfrm>
          <a:prstGeom prst="rect">
            <a:avLst/>
          </a:prstGeom>
          <a:noFill/>
          <a:ln cap="flat" cmpd="sng" w="9525">
            <a:solidFill>
              <a:srgbClr val="00FFFF"/>
            </a:solidFill>
            <a:prstDash val="solid"/>
            <a:round/>
            <a:headEnd len="med" w="med" type="none"/>
            <a:tailEnd len="med" w="med" type="none"/>
          </a:ln>
        </p:spPr>
      </p:pic>
      <p:sp>
        <p:nvSpPr>
          <p:cNvPr id="74" name="Shape 74"/>
          <p:cNvSpPr/>
          <p:nvPr/>
        </p:nvSpPr>
        <p:spPr>
          <a:xfrm>
            <a:off x="5520825" y="3584575"/>
            <a:ext cx="297900" cy="476700"/>
          </a:xfrm>
          <a:prstGeom prst="ellipse">
            <a:avLst/>
          </a:prstGeom>
          <a:no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a:off x="5818725" y="3584575"/>
            <a:ext cx="436800" cy="327600"/>
          </a:xfrm>
          <a:prstGeom prst="ellipse">
            <a:avLst/>
          </a:prstGeom>
          <a:no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6" name="Shape 76"/>
          <p:cNvSpPr/>
          <p:nvPr/>
        </p:nvSpPr>
        <p:spPr>
          <a:xfrm>
            <a:off x="7119475" y="1906475"/>
            <a:ext cx="357600" cy="327600"/>
          </a:xfrm>
          <a:prstGeom prst="ellipse">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Light spectrum</a:t>
            </a:r>
          </a:p>
        </p:txBody>
      </p:sp>
      <p:sp>
        <p:nvSpPr>
          <p:cNvPr id="82" name="Shape 82"/>
          <p:cNvSpPr txBox="1"/>
          <p:nvPr>
            <p:ph idx="1" type="body"/>
          </p:nvPr>
        </p:nvSpPr>
        <p:spPr>
          <a:xfrm>
            <a:off x="311700" y="1171600"/>
            <a:ext cx="8520600" cy="3397200"/>
          </a:xfrm>
          <a:prstGeom prst="rect">
            <a:avLst/>
          </a:prstGeom>
        </p:spPr>
        <p:txBody>
          <a:bodyPr anchorCtr="0" anchor="t" bIns="91425" lIns="91425" rIns="91425" tIns="91425">
            <a:noAutofit/>
          </a:bodyPr>
          <a:lstStyle/>
          <a:p>
            <a:pPr lvl="0">
              <a:spcBef>
                <a:spcPts val="0"/>
              </a:spcBef>
              <a:buNone/>
            </a:pPr>
            <a:r>
              <a:t/>
            </a:r>
            <a:endParaRPr/>
          </a:p>
        </p:txBody>
      </p:sp>
      <p:pic>
        <p:nvPicPr>
          <p:cNvPr id="83" name="Shape 83"/>
          <p:cNvPicPr preferRelativeResize="0"/>
          <p:nvPr/>
        </p:nvPicPr>
        <p:blipFill>
          <a:blip r:embed="rId3">
            <a:alphaModFix/>
          </a:blip>
          <a:stretch>
            <a:fillRect/>
          </a:stretch>
        </p:blipFill>
        <p:spPr>
          <a:xfrm>
            <a:off x="1161724" y="1058225"/>
            <a:ext cx="6407699" cy="3976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t/>
            </a:r>
            <a:endParaRPr/>
          </a:p>
        </p:txBody>
      </p:sp>
      <p:sp>
        <p:nvSpPr>
          <p:cNvPr id="89" name="Shape 89"/>
          <p:cNvSpPr txBox="1"/>
          <p:nvPr>
            <p:ph idx="1" type="body"/>
          </p:nvPr>
        </p:nvSpPr>
        <p:spPr>
          <a:xfrm>
            <a:off x="311700" y="1171600"/>
            <a:ext cx="3860100" cy="3397200"/>
          </a:xfrm>
          <a:prstGeom prst="rect">
            <a:avLst/>
          </a:prstGeom>
        </p:spPr>
        <p:txBody>
          <a:bodyPr anchorCtr="0" anchor="t" bIns="91425" lIns="91425" rIns="91425" tIns="91425">
            <a:noAutofit/>
          </a:bodyPr>
          <a:lstStyle/>
          <a:p>
            <a:pPr lvl="0">
              <a:spcBef>
                <a:spcPts val="0"/>
              </a:spcBef>
              <a:buNone/>
            </a:pPr>
            <a:r>
              <a:rPr lang="en"/>
              <a:t>In our first experiment we saw that our data was chlorophyll a and in our second experiment we concluded that it was also chlorophyll a but we saw more of chlorophyll b in it then we did with the first experiment   </a:t>
            </a:r>
          </a:p>
        </p:txBody>
      </p:sp>
      <p:pic>
        <p:nvPicPr>
          <p:cNvPr id="90" name="Shape 90"/>
          <p:cNvPicPr preferRelativeResize="0"/>
          <p:nvPr/>
        </p:nvPicPr>
        <p:blipFill>
          <a:blip r:embed="rId3">
            <a:alphaModFix/>
          </a:blip>
          <a:stretch>
            <a:fillRect/>
          </a:stretch>
        </p:blipFill>
        <p:spPr>
          <a:xfrm>
            <a:off x="4247475" y="1"/>
            <a:ext cx="4896523" cy="50686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490250" y="526350"/>
            <a:ext cx="5604000" cy="4090800"/>
          </a:xfrm>
          <a:prstGeom prst="rect">
            <a:avLst/>
          </a:prstGeom>
        </p:spPr>
        <p:txBody>
          <a:bodyPr anchorCtr="0" anchor="ctr" bIns="91425" lIns="91425" rIns="91425" tIns="91425">
            <a:noAutofit/>
          </a:bodyPr>
          <a:lstStyle/>
          <a:p>
            <a:pPr lvl="0">
              <a:spcBef>
                <a:spcPts val="0"/>
              </a:spcBef>
              <a:buNone/>
            </a:pPr>
            <a:r>
              <a:rPr lang="en"/>
              <a:t>How do different colors of light affect leafs ability to perform photosynthesis?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512700" y="1893300"/>
            <a:ext cx="8118599" cy="1522800"/>
          </a:xfrm>
          <a:prstGeom prst="rect">
            <a:avLst/>
          </a:prstGeom>
        </p:spPr>
        <p:txBody>
          <a:bodyPr anchorCtr="0" anchor="b" bIns="91425" lIns="91425" rIns="91425" tIns="91425">
            <a:noAutofit/>
          </a:bodyPr>
          <a:lstStyle/>
          <a:p>
            <a:pPr lvl="0">
              <a:spcBef>
                <a:spcPts val="0"/>
              </a:spcBef>
              <a:buNone/>
            </a:pPr>
            <a:r>
              <a:rPr lang="en"/>
              <a:t>The Experiment</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265500" y="1382350"/>
            <a:ext cx="4045199" cy="1333200"/>
          </a:xfrm>
          <a:prstGeom prst="rect">
            <a:avLst/>
          </a:prstGeom>
        </p:spPr>
        <p:txBody>
          <a:bodyPr anchorCtr="0" anchor="b" bIns="91425" lIns="91425" rIns="91425" tIns="91425">
            <a:noAutofit/>
          </a:bodyPr>
          <a:lstStyle/>
          <a:p>
            <a:pPr lvl="0">
              <a:spcBef>
                <a:spcPts val="0"/>
              </a:spcBef>
              <a:buNone/>
            </a:pPr>
            <a:r>
              <a:rPr lang="en"/>
              <a:t>Materials</a:t>
            </a:r>
          </a:p>
        </p:txBody>
      </p:sp>
      <p:sp>
        <p:nvSpPr>
          <p:cNvPr id="106" name="Shape 106"/>
          <p:cNvSpPr txBox="1"/>
          <p:nvPr>
            <p:ph idx="1" type="subTitle"/>
          </p:nvPr>
        </p:nvSpPr>
        <p:spPr>
          <a:xfrm>
            <a:off x="265500" y="2769000"/>
            <a:ext cx="4045199" cy="1345500"/>
          </a:xfrm>
          <a:prstGeom prst="rect">
            <a:avLst/>
          </a:prstGeom>
        </p:spPr>
        <p:txBody>
          <a:bodyPr anchorCtr="0" anchor="t" bIns="91425" lIns="91425" rIns="91425" tIns="91425">
            <a:noAutofit/>
          </a:bodyPr>
          <a:lstStyle/>
          <a:p>
            <a:pPr lvl="0">
              <a:spcBef>
                <a:spcPts val="0"/>
              </a:spcBef>
              <a:buNone/>
            </a:pPr>
            <a:r>
              <a:t/>
            </a:r>
            <a:endParaRPr/>
          </a:p>
        </p:txBody>
      </p:sp>
      <p:sp>
        <p:nvSpPr>
          <p:cNvPr id="107" name="Shape 107"/>
          <p:cNvSpPr txBox="1"/>
          <p:nvPr>
            <p:ph idx="2" type="body"/>
          </p:nvPr>
        </p:nvSpPr>
        <p:spPr>
          <a:xfrm>
            <a:off x="4939500" y="724200"/>
            <a:ext cx="3837000" cy="3695099"/>
          </a:xfrm>
          <a:prstGeom prst="rect">
            <a:avLst/>
          </a:prstGeom>
        </p:spPr>
        <p:txBody>
          <a:bodyPr anchorCtr="0" anchor="ctr" bIns="91425" lIns="91425" rIns="91425" tIns="91425">
            <a:noAutofit/>
          </a:bodyPr>
          <a:lstStyle/>
          <a:p>
            <a:pPr indent="-228600" lvl="0" marL="457200">
              <a:spcBef>
                <a:spcPts val="0"/>
              </a:spcBef>
              <a:buNone/>
            </a:pPr>
            <a:r>
              <a:rPr lang="en"/>
              <a:t>4 plastic cups</a:t>
            </a:r>
          </a:p>
          <a:p>
            <a:pPr indent="-228600" lvl="0" marL="457200">
              <a:spcBef>
                <a:spcPts val="0"/>
              </a:spcBef>
              <a:buNone/>
            </a:pPr>
            <a:r>
              <a:rPr lang="en"/>
              <a:t>Baking soda, soap mixture (100 ml in each cup)</a:t>
            </a:r>
          </a:p>
          <a:p>
            <a:pPr indent="-228600" lvl="0" marL="457200">
              <a:spcBef>
                <a:spcPts val="0"/>
              </a:spcBef>
              <a:buNone/>
            </a:pPr>
            <a:r>
              <a:rPr lang="en"/>
              <a:t>4 groups of 13 leaf disk</a:t>
            </a:r>
          </a:p>
          <a:p>
            <a:pPr indent="-228600" lvl="0" marL="457200" rtl="0">
              <a:spcBef>
                <a:spcPts val="0"/>
              </a:spcBef>
            </a:pPr>
            <a:r>
              <a:rPr lang="en"/>
              <a:t>Clear, red, blue, green food coloring and seran sheets.</a:t>
            </a:r>
          </a:p>
          <a:p>
            <a:pPr indent="-228600" lvl="0" marL="457200">
              <a:spcBef>
                <a:spcPts val="0"/>
              </a:spcBef>
              <a:buNone/>
            </a:pPr>
            <a:r>
              <a:rPr lang="en"/>
              <a:t>Light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t>Independent, Dependent, and Controlled Variables</a:t>
            </a:r>
          </a:p>
        </p:txBody>
      </p:sp>
      <p:sp>
        <p:nvSpPr>
          <p:cNvPr id="113" name="Shape 113"/>
          <p:cNvSpPr txBox="1"/>
          <p:nvPr>
            <p:ph idx="1" type="body"/>
          </p:nvPr>
        </p:nvSpPr>
        <p:spPr>
          <a:xfrm>
            <a:off x="311700" y="1171675"/>
            <a:ext cx="3283800" cy="3397200"/>
          </a:xfrm>
          <a:prstGeom prst="rect">
            <a:avLst/>
          </a:prstGeom>
        </p:spPr>
        <p:txBody>
          <a:bodyPr anchorCtr="0" anchor="t" bIns="91425" lIns="91425" rIns="91425" tIns="91425">
            <a:noAutofit/>
          </a:bodyPr>
          <a:lstStyle/>
          <a:p>
            <a:pPr lvl="0">
              <a:spcBef>
                <a:spcPts val="0"/>
              </a:spcBef>
              <a:buNone/>
            </a:pPr>
            <a:r>
              <a:rPr lang="en"/>
              <a:t>Independent</a:t>
            </a:r>
          </a:p>
          <a:p>
            <a:pPr indent="-228600" lvl="0" marL="457200" rtl="0">
              <a:spcBef>
                <a:spcPts val="0"/>
              </a:spcBef>
            </a:pPr>
            <a:r>
              <a:rPr lang="en"/>
              <a:t>Amount of leaves</a:t>
            </a:r>
          </a:p>
          <a:p>
            <a:pPr indent="-228600" lvl="0" marL="457200" rtl="0">
              <a:spcBef>
                <a:spcPts val="0"/>
              </a:spcBef>
            </a:pPr>
            <a:r>
              <a:rPr lang="en"/>
              <a:t>Amount of time they were under the light</a:t>
            </a:r>
          </a:p>
          <a:p>
            <a:pPr indent="-228600" lvl="0" marL="457200">
              <a:spcBef>
                <a:spcPts val="0"/>
              </a:spcBef>
            </a:pPr>
            <a:r>
              <a:rPr lang="en"/>
              <a:t>The different colors we used</a:t>
            </a:r>
          </a:p>
        </p:txBody>
      </p:sp>
      <p:sp>
        <p:nvSpPr>
          <p:cNvPr id="114" name="Shape 114"/>
          <p:cNvSpPr txBox="1"/>
          <p:nvPr>
            <p:ph idx="2" type="body"/>
          </p:nvPr>
        </p:nvSpPr>
        <p:spPr>
          <a:xfrm>
            <a:off x="3404025" y="1171675"/>
            <a:ext cx="3946800" cy="3397200"/>
          </a:xfrm>
          <a:prstGeom prst="rect">
            <a:avLst/>
          </a:prstGeom>
        </p:spPr>
        <p:txBody>
          <a:bodyPr anchorCtr="0" anchor="t" bIns="91425" lIns="91425" rIns="91425" tIns="91425">
            <a:noAutofit/>
          </a:bodyPr>
          <a:lstStyle/>
          <a:p>
            <a:pPr lvl="0">
              <a:spcBef>
                <a:spcPts val="0"/>
              </a:spcBef>
              <a:buNone/>
            </a:pPr>
            <a:r>
              <a:rPr lang="en"/>
              <a:t>Dependent</a:t>
            </a:r>
          </a:p>
          <a:p>
            <a:pPr indent="-228600" lvl="0" marL="457200" rtl="0">
              <a:spcBef>
                <a:spcPts val="0"/>
              </a:spcBef>
            </a:pPr>
            <a:r>
              <a:rPr lang="en"/>
              <a:t>When the leaves float</a:t>
            </a:r>
          </a:p>
          <a:p>
            <a:pPr indent="-228600" lvl="0" marL="457200" rtl="0">
              <a:spcBef>
                <a:spcPts val="0"/>
              </a:spcBef>
            </a:pPr>
            <a:r>
              <a:rPr lang="en"/>
              <a:t>How many leaves float</a:t>
            </a:r>
          </a:p>
          <a:p>
            <a:pPr indent="-228600" lvl="0" marL="457200">
              <a:spcBef>
                <a:spcPts val="0"/>
              </a:spcBef>
            </a:pPr>
            <a:r>
              <a:t/>
            </a:r>
            <a:endParaRPr/>
          </a:p>
        </p:txBody>
      </p:sp>
      <p:sp>
        <p:nvSpPr>
          <p:cNvPr id="115" name="Shape 115"/>
          <p:cNvSpPr txBox="1"/>
          <p:nvPr/>
        </p:nvSpPr>
        <p:spPr>
          <a:xfrm>
            <a:off x="5784350" y="1122475"/>
            <a:ext cx="2963100" cy="3495600"/>
          </a:xfrm>
          <a:prstGeom prst="rect">
            <a:avLst/>
          </a:prstGeom>
          <a:noFill/>
          <a:ln>
            <a:noFill/>
          </a:ln>
        </p:spPr>
        <p:txBody>
          <a:bodyPr anchorCtr="0" anchor="t" bIns="91425" lIns="91425" rIns="91425" tIns="91425">
            <a:noAutofit/>
          </a:bodyPr>
          <a:lstStyle/>
          <a:p>
            <a:pPr lvl="0">
              <a:spcBef>
                <a:spcPts val="0"/>
              </a:spcBef>
              <a:buNone/>
            </a:pPr>
            <a:r>
              <a:rPr lang="en"/>
              <a:t>Controlled</a:t>
            </a:r>
          </a:p>
          <a:p>
            <a:pPr indent="-228600" lvl="0" marL="457200" rtl="0">
              <a:spcBef>
                <a:spcPts val="0"/>
              </a:spcBef>
              <a:buChar char="●"/>
            </a:pPr>
            <a:r>
              <a:rPr lang="en"/>
              <a:t>The cups we used</a:t>
            </a:r>
          </a:p>
          <a:p>
            <a:pPr indent="-228600" lvl="0" marL="457200" rtl="0">
              <a:spcBef>
                <a:spcPts val="0"/>
              </a:spcBef>
              <a:buChar char="●"/>
            </a:pPr>
            <a:r>
              <a:rPr lang="en"/>
              <a:t>The amount of leaves we used</a:t>
            </a:r>
          </a:p>
          <a:p>
            <a:pPr indent="-228600" lvl="0" marL="457200" rtl="0">
              <a:spcBef>
                <a:spcPts val="0"/>
              </a:spcBef>
              <a:buChar char="●"/>
            </a:pPr>
            <a:r>
              <a:rPr lang="en"/>
              <a:t>The type of leaves we used</a:t>
            </a:r>
          </a:p>
          <a:p>
            <a:pPr indent="-228600" lvl="0" marL="457200">
              <a:spcBef>
                <a:spcPts val="0"/>
              </a:spcBef>
              <a:buChar char="●"/>
            </a:pPr>
            <a:r>
              <a:rPr lang="en"/>
              <a:t>The colors we used</a:t>
            </a:r>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